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28"/>
  </p:notesMasterIdLst>
  <p:handoutMasterIdLst>
    <p:handoutMasterId r:id="rId29"/>
  </p:handoutMasterIdLst>
  <p:sldIdLst>
    <p:sldId id="256" r:id="rId2"/>
    <p:sldId id="337" r:id="rId3"/>
    <p:sldId id="333" r:id="rId4"/>
    <p:sldId id="334" r:id="rId5"/>
    <p:sldId id="335" r:id="rId6"/>
    <p:sldId id="336" r:id="rId7"/>
    <p:sldId id="338" r:id="rId8"/>
    <p:sldId id="357" r:id="rId9"/>
    <p:sldId id="355" r:id="rId10"/>
    <p:sldId id="341" r:id="rId11"/>
    <p:sldId id="342" r:id="rId12"/>
    <p:sldId id="358" r:id="rId13"/>
    <p:sldId id="359" r:id="rId14"/>
    <p:sldId id="361" r:id="rId15"/>
    <p:sldId id="362" r:id="rId16"/>
    <p:sldId id="343" r:id="rId17"/>
    <p:sldId id="346" r:id="rId18"/>
    <p:sldId id="345" r:id="rId19"/>
    <p:sldId id="348" r:id="rId20"/>
    <p:sldId id="350" r:id="rId21"/>
    <p:sldId id="351" r:id="rId22"/>
    <p:sldId id="332" r:id="rId23"/>
    <p:sldId id="354" r:id="rId24"/>
    <p:sldId id="363" r:id="rId25"/>
    <p:sldId id="353" r:id="rId26"/>
    <p:sldId id="282" r:id="rId2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91" autoAdjust="0"/>
    <p:restoredTop sz="94660"/>
  </p:normalViewPr>
  <p:slideViewPr>
    <p:cSldViewPr snapToGrid="0">
      <p:cViewPr varScale="1">
        <p:scale>
          <a:sx n="87" d="100"/>
          <a:sy n="87" d="100"/>
        </p:scale>
        <p:origin x="1480" y="19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2020/12/24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2020/12/24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p:extLst>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 dirty="0"/>
              <a:t>基于</a:t>
            </a:r>
            <a:r>
              <a:rPr lang="en" altLang="zh-CN" dirty="0" err="1"/>
              <a:t>keras-bert</a:t>
            </a:r>
            <a:r>
              <a:rPr lang="zh-CN" altLang="en" dirty="0"/>
              <a:t>的</a:t>
            </a:r>
            <a:r>
              <a:rPr lang="zh-CN" altLang="en-US" dirty="0"/>
              <a:t>关系抽取</a:t>
            </a:r>
            <a:endParaRPr lang="en" altLang="zh-CN" dirty="0"/>
          </a:p>
        </p:txBody>
      </p:sp>
      <p:sp>
        <p:nvSpPr>
          <p:cNvPr id="5" name="副标题 4"/>
          <p:cNvSpPr>
            <a:spLocks noGrp="1"/>
          </p:cNvSpPr>
          <p:nvPr>
            <p:ph type="subTitle" idx="1"/>
          </p:nvPr>
        </p:nvSpPr>
        <p:spPr/>
        <p:txBody>
          <a:bodyPr/>
          <a:lstStyle/>
          <a:p>
            <a:r>
              <a:rPr lang="zh-CN" altLang="en-US" sz="2800" dirty="0"/>
              <a:t>小组成员：王龙、</a:t>
            </a:r>
            <a:r>
              <a:rPr lang="en-US" altLang="zh-CN" sz="2800" dirty="0"/>
              <a:t>Eduardo Wang Zheng</a:t>
            </a:r>
            <a:endParaRPr lang="zh-CN" altLang="en-US" sz="2800" dirty="0"/>
          </a:p>
        </p:txBody>
      </p:sp>
    </p:spTree>
    <p:extLst>
      <p:ext uri="{BB962C8B-B14F-4D97-AF65-F5344CB8AC3E}">
        <p14:creationId xmlns:p14="http://schemas.microsoft.com/office/powerpoint/2010/main" val="1691820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1AD049-A111-F247-A8A5-5DC0AE52506F}"/>
              </a:ext>
            </a:extLst>
          </p:cNvPr>
          <p:cNvSpPr>
            <a:spLocks noGrp="1"/>
          </p:cNvSpPr>
          <p:nvPr>
            <p:ph sz="quarter" idx="10"/>
          </p:nvPr>
        </p:nvSpPr>
        <p:spPr/>
        <p:txBody>
          <a:bodyPr/>
          <a:lstStyle/>
          <a:p>
            <a:endParaRPr kumimoji="1" lang="zh-CN" altLang="en-US" dirty="0"/>
          </a:p>
        </p:txBody>
      </p:sp>
      <p:sp>
        <p:nvSpPr>
          <p:cNvPr id="3" name="标题 2">
            <a:extLst>
              <a:ext uri="{FF2B5EF4-FFF2-40B4-BE49-F238E27FC236}">
                <a16:creationId xmlns:a16="http://schemas.microsoft.com/office/drawing/2014/main" id="{82386CC7-5917-0440-B957-25F9E6A8AF8D}"/>
              </a:ext>
            </a:extLst>
          </p:cNvPr>
          <p:cNvSpPr>
            <a:spLocks noGrp="1"/>
          </p:cNvSpPr>
          <p:nvPr>
            <p:ph type="title"/>
          </p:nvPr>
        </p:nvSpPr>
        <p:spPr/>
        <p:txBody>
          <a:bodyPr>
            <a:normAutofit/>
          </a:bodyPr>
          <a:lstStyle/>
          <a:p>
            <a:r>
              <a:rPr kumimoji="1" lang="zh-CN" altLang="en-US" dirty="0"/>
              <a:t>重构分词器</a:t>
            </a:r>
          </a:p>
        </p:txBody>
      </p:sp>
      <p:pic>
        <p:nvPicPr>
          <p:cNvPr id="4" name="内容占位符 4">
            <a:extLst>
              <a:ext uri="{FF2B5EF4-FFF2-40B4-BE49-F238E27FC236}">
                <a16:creationId xmlns:a16="http://schemas.microsoft.com/office/drawing/2014/main" id="{D69ED793-26CE-D94D-8745-440328F8A6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713" y="2416412"/>
            <a:ext cx="8372475" cy="3460275"/>
          </a:xfrm>
          <a:prstGeom prst="rect">
            <a:avLst/>
          </a:prstGeom>
        </p:spPr>
      </p:pic>
    </p:spTree>
    <p:extLst>
      <p:ext uri="{BB962C8B-B14F-4D97-AF65-F5344CB8AC3E}">
        <p14:creationId xmlns:p14="http://schemas.microsoft.com/office/powerpoint/2010/main" val="3083708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C258882-CD9C-324D-A4D1-9BC4E0BFB9DB}"/>
              </a:ext>
            </a:extLst>
          </p:cNvPr>
          <p:cNvSpPr>
            <a:spLocks noGrp="1"/>
          </p:cNvSpPr>
          <p:nvPr>
            <p:ph sz="quarter" idx="10"/>
          </p:nvPr>
        </p:nvSpPr>
        <p:spPr/>
        <p:txBody>
          <a:bodyPr/>
          <a:lstStyle/>
          <a:p>
            <a:endParaRPr kumimoji="1" lang="zh-CN" altLang="en-US" dirty="0"/>
          </a:p>
        </p:txBody>
      </p:sp>
      <p:sp>
        <p:nvSpPr>
          <p:cNvPr id="3" name="标题 2">
            <a:extLst>
              <a:ext uri="{FF2B5EF4-FFF2-40B4-BE49-F238E27FC236}">
                <a16:creationId xmlns:a16="http://schemas.microsoft.com/office/drawing/2014/main" id="{C79DC9B4-1B35-4249-90EA-8D4813FE5B16}"/>
              </a:ext>
            </a:extLst>
          </p:cNvPr>
          <p:cNvSpPr>
            <a:spLocks noGrp="1"/>
          </p:cNvSpPr>
          <p:nvPr>
            <p:ph type="title"/>
          </p:nvPr>
        </p:nvSpPr>
        <p:spPr/>
        <p:txBody>
          <a:bodyPr/>
          <a:lstStyle/>
          <a:p>
            <a:r>
              <a:rPr kumimoji="1" lang="zh-CN" altLang="en-US" dirty="0"/>
              <a:t>数据的输入输出</a:t>
            </a:r>
          </a:p>
        </p:txBody>
      </p:sp>
      <p:pic>
        <p:nvPicPr>
          <p:cNvPr id="6" name="图片 5">
            <a:extLst>
              <a:ext uri="{FF2B5EF4-FFF2-40B4-BE49-F238E27FC236}">
                <a16:creationId xmlns:a16="http://schemas.microsoft.com/office/drawing/2014/main" id="{A725FD3B-8D37-46CD-9C49-18A31EDBA898}"/>
              </a:ext>
            </a:extLst>
          </p:cNvPr>
          <p:cNvPicPr>
            <a:picLocks noChangeAspect="1"/>
          </p:cNvPicPr>
          <p:nvPr/>
        </p:nvPicPr>
        <p:blipFill>
          <a:blip r:embed="rId2"/>
          <a:stretch>
            <a:fillRect/>
          </a:stretch>
        </p:blipFill>
        <p:spPr>
          <a:xfrm>
            <a:off x="482075" y="1685678"/>
            <a:ext cx="8167900" cy="3484642"/>
          </a:xfrm>
          <a:prstGeom prst="rect">
            <a:avLst/>
          </a:prstGeom>
        </p:spPr>
      </p:pic>
      <p:pic>
        <p:nvPicPr>
          <p:cNvPr id="10" name="图片 9">
            <a:extLst>
              <a:ext uri="{FF2B5EF4-FFF2-40B4-BE49-F238E27FC236}">
                <a16:creationId xmlns:a16="http://schemas.microsoft.com/office/drawing/2014/main" id="{B3B8BC9B-95B7-4B6D-A6C7-B3648398F783}"/>
              </a:ext>
            </a:extLst>
          </p:cNvPr>
          <p:cNvPicPr>
            <a:picLocks noChangeAspect="1"/>
          </p:cNvPicPr>
          <p:nvPr/>
        </p:nvPicPr>
        <p:blipFill>
          <a:blip r:embed="rId3"/>
          <a:stretch>
            <a:fillRect/>
          </a:stretch>
        </p:blipFill>
        <p:spPr>
          <a:xfrm>
            <a:off x="5279351" y="2626149"/>
            <a:ext cx="3014685" cy="3257574"/>
          </a:xfrm>
          <a:prstGeom prst="rect">
            <a:avLst/>
          </a:prstGeom>
        </p:spPr>
      </p:pic>
    </p:spTree>
    <p:extLst>
      <p:ext uri="{BB962C8B-B14F-4D97-AF65-F5344CB8AC3E}">
        <p14:creationId xmlns:p14="http://schemas.microsoft.com/office/powerpoint/2010/main" val="2682654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79DC9B4-1B35-4249-90EA-8D4813FE5B16}"/>
              </a:ext>
            </a:extLst>
          </p:cNvPr>
          <p:cNvSpPr>
            <a:spLocks noGrp="1"/>
          </p:cNvSpPr>
          <p:nvPr>
            <p:ph type="title"/>
          </p:nvPr>
        </p:nvSpPr>
        <p:spPr/>
        <p:txBody>
          <a:bodyPr/>
          <a:lstStyle/>
          <a:p>
            <a:r>
              <a:rPr kumimoji="1" lang="zh-CN" altLang="en-US" dirty="0"/>
              <a:t>训练用的生成数据</a:t>
            </a:r>
          </a:p>
        </p:txBody>
      </p:sp>
      <p:pic>
        <p:nvPicPr>
          <p:cNvPr id="9" name="图片 8">
            <a:extLst>
              <a:ext uri="{FF2B5EF4-FFF2-40B4-BE49-F238E27FC236}">
                <a16:creationId xmlns:a16="http://schemas.microsoft.com/office/drawing/2014/main" id="{A20343A7-2185-4E30-9686-336F871EE516}"/>
              </a:ext>
            </a:extLst>
          </p:cNvPr>
          <p:cNvPicPr>
            <a:picLocks noChangeAspect="1"/>
          </p:cNvPicPr>
          <p:nvPr/>
        </p:nvPicPr>
        <p:blipFill>
          <a:blip r:embed="rId2"/>
          <a:stretch>
            <a:fillRect/>
          </a:stretch>
        </p:blipFill>
        <p:spPr>
          <a:xfrm>
            <a:off x="550590" y="1702741"/>
            <a:ext cx="8042819" cy="1921302"/>
          </a:xfrm>
          <a:prstGeom prst="rect">
            <a:avLst/>
          </a:prstGeom>
        </p:spPr>
      </p:pic>
      <p:pic>
        <p:nvPicPr>
          <p:cNvPr id="15" name="图片 14">
            <a:extLst>
              <a:ext uri="{FF2B5EF4-FFF2-40B4-BE49-F238E27FC236}">
                <a16:creationId xmlns:a16="http://schemas.microsoft.com/office/drawing/2014/main" id="{D700AAAB-4703-4ABA-97EA-8C2145D7D1B3}"/>
              </a:ext>
            </a:extLst>
          </p:cNvPr>
          <p:cNvPicPr>
            <a:picLocks noChangeAspect="1"/>
          </p:cNvPicPr>
          <p:nvPr/>
        </p:nvPicPr>
        <p:blipFill>
          <a:blip r:embed="rId3"/>
          <a:stretch>
            <a:fillRect/>
          </a:stretch>
        </p:blipFill>
        <p:spPr>
          <a:xfrm>
            <a:off x="550590" y="4221802"/>
            <a:ext cx="8071773" cy="1398822"/>
          </a:xfrm>
          <a:prstGeom prst="rect">
            <a:avLst/>
          </a:prstGeom>
        </p:spPr>
      </p:pic>
    </p:spTree>
    <p:extLst>
      <p:ext uri="{BB962C8B-B14F-4D97-AF65-F5344CB8AC3E}">
        <p14:creationId xmlns:p14="http://schemas.microsoft.com/office/powerpoint/2010/main" val="3204410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79DC9B4-1B35-4249-90EA-8D4813FE5B16}"/>
              </a:ext>
            </a:extLst>
          </p:cNvPr>
          <p:cNvSpPr>
            <a:spLocks noGrp="1"/>
          </p:cNvSpPr>
          <p:nvPr>
            <p:ph type="title"/>
          </p:nvPr>
        </p:nvSpPr>
        <p:spPr/>
        <p:txBody>
          <a:bodyPr/>
          <a:lstStyle/>
          <a:p>
            <a:r>
              <a:rPr kumimoji="1" lang="zh-CN" altLang="en-US" dirty="0"/>
              <a:t>训练用的生成数据</a:t>
            </a:r>
          </a:p>
        </p:txBody>
      </p:sp>
      <p:pic>
        <p:nvPicPr>
          <p:cNvPr id="7" name="图片 6">
            <a:extLst>
              <a:ext uri="{FF2B5EF4-FFF2-40B4-BE49-F238E27FC236}">
                <a16:creationId xmlns:a16="http://schemas.microsoft.com/office/drawing/2014/main" id="{3C7783B8-8442-4BE9-9549-9492B34C5610}"/>
              </a:ext>
            </a:extLst>
          </p:cNvPr>
          <p:cNvPicPr>
            <a:picLocks noChangeAspect="1"/>
          </p:cNvPicPr>
          <p:nvPr/>
        </p:nvPicPr>
        <p:blipFill>
          <a:blip r:embed="rId2"/>
          <a:stretch>
            <a:fillRect/>
          </a:stretch>
        </p:blipFill>
        <p:spPr>
          <a:xfrm>
            <a:off x="543498" y="1803633"/>
            <a:ext cx="8057003" cy="3837521"/>
          </a:xfrm>
          <a:prstGeom prst="rect">
            <a:avLst/>
          </a:prstGeom>
        </p:spPr>
      </p:pic>
    </p:spTree>
    <p:extLst>
      <p:ext uri="{BB962C8B-B14F-4D97-AF65-F5344CB8AC3E}">
        <p14:creationId xmlns:p14="http://schemas.microsoft.com/office/powerpoint/2010/main" val="303466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79DC9B4-1B35-4249-90EA-8D4813FE5B16}"/>
              </a:ext>
            </a:extLst>
          </p:cNvPr>
          <p:cNvSpPr>
            <a:spLocks noGrp="1"/>
          </p:cNvSpPr>
          <p:nvPr>
            <p:ph type="title"/>
          </p:nvPr>
        </p:nvSpPr>
        <p:spPr/>
        <p:txBody>
          <a:bodyPr/>
          <a:lstStyle/>
          <a:p>
            <a:r>
              <a:rPr kumimoji="1" lang="zh-CN" altLang="en-US" dirty="0"/>
              <a:t>训练用的生成数据</a:t>
            </a:r>
          </a:p>
        </p:txBody>
      </p:sp>
      <p:pic>
        <p:nvPicPr>
          <p:cNvPr id="11" name="图片 10">
            <a:extLst>
              <a:ext uri="{FF2B5EF4-FFF2-40B4-BE49-F238E27FC236}">
                <a16:creationId xmlns:a16="http://schemas.microsoft.com/office/drawing/2014/main" id="{C1C4C002-D8B6-4D19-87DE-E8E1228F6FF1}"/>
              </a:ext>
            </a:extLst>
          </p:cNvPr>
          <p:cNvPicPr>
            <a:picLocks noChangeAspect="1"/>
          </p:cNvPicPr>
          <p:nvPr/>
        </p:nvPicPr>
        <p:blipFill>
          <a:blip r:embed="rId2"/>
          <a:stretch>
            <a:fillRect/>
          </a:stretch>
        </p:blipFill>
        <p:spPr>
          <a:xfrm>
            <a:off x="963692" y="1807910"/>
            <a:ext cx="5407612" cy="4872009"/>
          </a:xfrm>
          <a:prstGeom prst="rect">
            <a:avLst/>
          </a:prstGeom>
        </p:spPr>
      </p:pic>
    </p:spTree>
    <p:extLst>
      <p:ext uri="{BB962C8B-B14F-4D97-AF65-F5344CB8AC3E}">
        <p14:creationId xmlns:p14="http://schemas.microsoft.com/office/powerpoint/2010/main" val="2796838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C258882-CD9C-324D-A4D1-9BC4E0BFB9DB}"/>
              </a:ext>
            </a:extLst>
          </p:cNvPr>
          <p:cNvSpPr>
            <a:spLocks noGrp="1"/>
          </p:cNvSpPr>
          <p:nvPr>
            <p:ph sz="quarter" idx="10"/>
          </p:nvPr>
        </p:nvSpPr>
        <p:spPr>
          <a:xfrm>
            <a:off x="494025" y="1685678"/>
            <a:ext cx="8372163" cy="1094502"/>
          </a:xfrm>
        </p:spPr>
        <p:txBody>
          <a:bodyPr/>
          <a:lstStyle/>
          <a:p>
            <a:r>
              <a:rPr kumimoji="1" lang="zh-CN" altLang="en-US" dirty="0"/>
              <a:t>调用分词过程</a:t>
            </a:r>
          </a:p>
        </p:txBody>
      </p:sp>
      <p:sp>
        <p:nvSpPr>
          <p:cNvPr id="3" name="标题 2">
            <a:extLst>
              <a:ext uri="{FF2B5EF4-FFF2-40B4-BE49-F238E27FC236}">
                <a16:creationId xmlns:a16="http://schemas.microsoft.com/office/drawing/2014/main" id="{C79DC9B4-1B35-4249-90EA-8D4813FE5B16}"/>
              </a:ext>
            </a:extLst>
          </p:cNvPr>
          <p:cNvSpPr>
            <a:spLocks noGrp="1"/>
          </p:cNvSpPr>
          <p:nvPr>
            <p:ph type="title"/>
          </p:nvPr>
        </p:nvSpPr>
        <p:spPr/>
        <p:txBody>
          <a:bodyPr/>
          <a:lstStyle/>
          <a:p>
            <a:r>
              <a:rPr kumimoji="1" lang="zh-CN" altLang="en-US" dirty="0"/>
              <a:t>训练用的生成数据</a:t>
            </a:r>
          </a:p>
        </p:txBody>
      </p:sp>
      <p:pic>
        <p:nvPicPr>
          <p:cNvPr id="4" name="图片 3">
            <a:extLst>
              <a:ext uri="{FF2B5EF4-FFF2-40B4-BE49-F238E27FC236}">
                <a16:creationId xmlns:a16="http://schemas.microsoft.com/office/drawing/2014/main" id="{9AFD07F1-9840-D344-A207-047861FBA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024" y="2154448"/>
            <a:ext cx="8205626" cy="519775"/>
          </a:xfrm>
          <a:prstGeom prst="rect">
            <a:avLst/>
          </a:prstGeom>
        </p:spPr>
      </p:pic>
      <p:pic>
        <p:nvPicPr>
          <p:cNvPr id="6" name="图片 5">
            <a:extLst>
              <a:ext uri="{FF2B5EF4-FFF2-40B4-BE49-F238E27FC236}">
                <a16:creationId xmlns:a16="http://schemas.microsoft.com/office/drawing/2014/main" id="{79B5B03E-7DA3-45AB-9442-294DAB981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023" y="3375631"/>
            <a:ext cx="8098971" cy="269124"/>
          </a:xfrm>
          <a:prstGeom prst="rect">
            <a:avLst/>
          </a:prstGeom>
        </p:spPr>
      </p:pic>
      <p:sp>
        <p:nvSpPr>
          <p:cNvPr id="8" name="内容占位符 14">
            <a:extLst>
              <a:ext uri="{FF2B5EF4-FFF2-40B4-BE49-F238E27FC236}">
                <a16:creationId xmlns:a16="http://schemas.microsoft.com/office/drawing/2014/main" id="{9B1181B2-CB08-4BCE-82CD-D76662503E96}"/>
              </a:ext>
            </a:extLst>
          </p:cNvPr>
          <p:cNvSpPr txBox="1">
            <a:spLocks/>
          </p:cNvSpPr>
          <p:nvPr/>
        </p:nvSpPr>
        <p:spPr>
          <a:xfrm>
            <a:off x="494024" y="2847923"/>
            <a:ext cx="8372163" cy="86457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调用文本编码过程</a:t>
            </a:r>
          </a:p>
        </p:txBody>
      </p:sp>
    </p:spTree>
    <p:extLst>
      <p:ext uri="{BB962C8B-B14F-4D97-AF65-F5344CB8AC3E}">
        <p14:creationId xmlns:p14="http://schemas.microsoft.com/office/powerpoint/2010/main" val="2706389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D1D3D25-009E-A748-9DE6-4DEE12021900}"/>
              </a:ext>
            </a:extLst>
          </p:cNvPr>
          <p:cNvSpPr>
            <a:spLocks noGrp="1"/>
          </p:cNvSpPr>
          <p:nvPr>
            <p:ph sz="quarter" idx="10"/>
          </p:nvPr>
        </p:nvSpPr>
        <p:spPr/>
        <p:txBody>
          <a:bodyPr/>
          <a:lstStyle/>
          <a:p>
            <a:r>
              <a:rPr lang="zh-CN" altLang="en-US" dirty="0"/>
              <a:t>加载预训练模型并构建关系抽取模型</a:t>
            </a:r>
            <a:endParaRPr lang="en-US" altLang="zh-CN" dirty="0"/>
          </a:p>
          <a:p>
            <a:r>
              <a:rPr lang="zh-CN" altLang="en-US" dirty="0"/>
              <a:t>我们引入了</a:t>
            </a:r>
            <a:r>
              <a:rPr lang="en" altLang="zh-CN" dirty="0"/>
              <a:t>Bert</a:t>
            </a:r>
            <a:r>
              <a:rPr lang="zh-CN" altLang="en-US" dirty="0"/>
              <a:t>作为编码器，然后得到了编码序列</a:t>
            </a:r>
            <a:r>
              <a:rPr lang="en" altLang="zh-CN" dirty="0" err="1"/>
              <a:t>tt</a:t>
            </a:r>
            <a:r>
              <a:rPr lang="zh-CN" altLang="en" dirty="0"/>
              <a:t>，</a:t>
            </a:r>
            <a:r>
              <a:rPr lang="zh-CN" altLang="en-US" dirty="0"/>
              <a:t>然后直接接两个</a:t>
            </a:r>
            <a:r>
              <a:rPr lang="en" altLang="zh-CN" dirty="0"/>
              <a:t>Dense(1)</a:t>
            </a:r>
            <a:r>
              <a:rPr lang="zh-CN" altLang="en" dirty="0"/>
              <a:t>，</a:t>
            </a:r>
            <a:r>
              <a:rPr lang="zh-CN" altLang="en-US" dirty="0"/>
              <a:t>这就完成了</a:t>
            </a:r>
            <a:r>
              <a:rPr lang="en" altLang="zh-CN" dirty="0"/>
              <a:t>subject</a:t>
            </a:r>
            <a:r>
              <a:rPr lang="zh-CN" altLang="en-US" dirty="0"/>
              <a:t>的标注模型；接着，我们把传入的编码序列</a:t>
            </a:r>
            <a:r>
              <a:rPr lang="en" altLang="zh-CN" dirty="0" err="1"/>
              <a:t>tt</a:t>
            </a:r>
            <a:r>
              <a:rPr lang="zh-CN" altLang="en-US" dirty="0"/>
              <a:t>的首尾对应的编码向量拿出来，再直接连接到编码序列</a:t>
            </a:r>
            <a:r>
              <a:rPr lang="en" altLang="zh-CN" dirty="0" err="1"/>
              <a:t>tt</a:t>
            </a:r>
            <a:r>
              <a:rPr lang="zh-CN" altLang="en-US" dirty="0"/>
              <a:t>，然后再接两个</a:t>
            </a:r>
            <a:r>
              <a:rPr lang="en" altLang="zh-CN" dirty="0"/>
              <a:t>Dense(</a:t>
            </a:r>
            <a:r>
              <a:rPr lang="en" altLang="zh-CN" dirty="0" err="1"/>
              <a:t>num_classes</a:t>
            </a:r>
            <a:r>
              <a:rPr lang="en" altLang="zh-CN" dirty="0"/>
              <a:t>)</a:t>
            </a:r>
            <a:r>
              <a:rPr lang="zh-CN" altLang="en" dirty="0"/>
              <a:t>，</a:t>
            </a:r>
            <a:r>
              <a:rPr lang="zh-CN" altLang="en-US" dirty="0"/>
              <a:t>就完成</a:t>
            </a:r>
            <a:r>
              <a:rPr lang="en" altLang="zh-CN" dirty="0"/>
              <a:t>object</a:t>
            </a:r>
            <a:r>
              <a:rPr lang="zh-CN" altLang="en-US" dirty="0"/>
              <a:t>的标注模型（同时标注出了关系）。</a:t>
            </a:r>
            <a:endParaRPr lang="en-US" altLang="zh-CN" dirty="0"/>
          </a:p>
          <a:p>
            <a:endParaRPr kumimoji="1" lang="zh-CN" altLang="en-US" dirty="0"/>
          </a:p>
        </p:txBody>
      </p:sp>
      <p:sp>
        <p:nvSpPr>
          <p:cNvPr id="3" name="标题 2">
            <a:extLst>
              <a:ext uri="{FF2B5EF4-FFF2-40B4-BE49-F238E27FC236}">
                <a16:creationId xmlns:a16="http://schemas.microsoft.com/office/drawing/2014/main" id="{BD9063D6-A4C1-6E41-84DA-E920271C9371}"/>
              </a:ext>
            </a:extLst>
          </p:cNvPr>
          <p:cNvSpPr>
            <a:spLocks noGrp="1"/>
          </p:cNvSpPr>
          <p:nvPr>
            <p:ph type="title"/>
          </p:nvPr>
        </p:nvSpPr>
        <p:spPr/>
        <p:txBody>
          <a:bodyPr/>
          <a:lstStyle/>
          <a:p>
            <a:r>
              <a:rPr kumimoji="1" lang="zh-CN" altLang="en-US" dirty="0"/>
              <a:t>模型结构</a:t>
            </a:r>
          </a:p>
        </p:txBody>
      </p:sp>
      <p:pic>
        <p:nvPicPr>
          <p:cNvPr id="5" name="图片 4">
            <a:extLst>
              <a:ext uri="{FF2B5EF4-FFF2-40B4-BE49-F238E27FC236}">
                <a16:creationId xmlns:a16="http://schemas.microsoft.com/office/drawing/2014/main" id="{9402AB57-8A9A-534D-8617-A5D11E663C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1943" y="3731008"/>
            <a:ext cx="5878285" cy="3013386"/>
          </a:xfrm>
          <a:prstGeom prst="rect">
            <a:avLst/>
          </a:prstGeom>
        </p:spPr>
      </p:pic>
    </p:spTree>
    <p:extLst>
      <p:ext uri="{BB962C8B-B14F-4D97-AF65-F5344CB8AC3E}">
        <p14:creationId xmlns:p14="http://schemas.microsoft.com/office/powerpoint/2010/main" val="2713555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21F69EA0-E7AE-504B-A8FC-422A2B28D996}"/>
              </a:ext>
            </a:extLst>
          </p:cNvPr>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493712" y="2697849"/>
            <a:ext cx="8372475" cy="2276616"/>
          </a:xfrm>
        </p:spPr>
      </p:pic>
      <p:sp>
        <p:nvSpPr>
          <p:cNvPr id="3" name="标题 2">
            <a:extLst>
              <a:ext uri="{FF2B5EF4-FFF2-40B4-BE49-F238E27FC236}">
                <a16:creationId xmlns:a16="http://schemas.microsoft.com/office/drawing/2014/main" id="{9B4DDCC7-589A-8D4F-ADE8-B06A98D418DA}"/>
              </a:ext>
            </a:extLst>
          </p:cNvPr>
          <p:cNvSpPr>
            <a:spLocks noGrp="1"/>
          </p:cNvSpPr>
          <p:nvPr>
            <p:ph type="title"/>
          </p:nvPr>
        </p:nvSpPr>
        <p:spPr/>
        <p:txBody>
          <a:bodyPr/>
          <a:lstStyle/>
          <a:p>
            <a:r>
              <a:rPr kumimoji="1" lang="zh-CN" altLang="en-US" dirty="0"/>
              <a:t>模型结构</a:t>
            </a:r>
          </a:p>
        </p:txBody>
      </p:sp>
    </p:spTree>
    <p:extLst>
      <p:ext uri="{BB962C8B-B14F-4D97-AF65-F5344CB8AC3E}">
        <p14:creationId xmlns:p14="http://schemas.microsoft.com/office/powerpoint/2010/main" val="813723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7B3E714-2E70-1547-81DF-BF4C3EF8173F}"/>
              </a:ext>
            </a:extLst>
          </p:cNvPr>
          <p:cNvSpPr>
            <a:spLocks noGrp="1"/>
          </p:cNvSpPr>
          <p:nvPr>
            <p:ph type="title"/>
          </p:nvPr>
        </p:nvSpPr>
        <p:spPr/>
        <p:txBody>
          <a:bodyPr/>
          <a:lstStyle/>
          <a:p>
            <a:r>
              <a:rPr kumimoji="1" lang="zh-CN" altLang="en-US" dirty="0"/>
              <a:t>损失函数部分</a:t>
            </a:r>
          </a:p>
        </p:txBody>
      </p:sp>
      <p:sp>
        <p:nvSpPr>
          <p:cNvPr id="11" name="内容占位符 10">
            <a:extLst>
              <a:ext uri="{FF2B5EF4-FFF2-40B4-BE49-F238E27FC236}">
                <a16:creationId xmlns:a16="http://schemas.microsoft.com/office/drawing/2014/main" id="{13BE5D9B-AE57-C345-9A97-E670880ABF85}"/>
              </a:ext>
            </a:extLst>
          </p:cNvPr>
          <p:cNvSpPr>
            <a:spLocks noGrp="1"/>
          </p:cNvSpPr>
          <p:nvPr>
            <p:ph sz="quarter" idx="10"/>
          </p:nvPr>
        </p:nvSpPr>
        <p:spPr/>
        <p:txBody>
          <a:bodyPr/>
          <a:lstStyle/>
          <a:p>
            <a:r>
              <a:rPr lang="zh-CN" altLang="en-US" dirty="0"/>
              <a:t>设置</a:t>
            </a:r>
            <a:r>
              <a:rPr lang="en-US" altLang="zh-CN" dirty="0"/>
              <a:t>loss function</a:t>
            </a:r>
          </a:p>
          <a:p>
            <a:r>
              <a:rPr lang="en" altLang="zh-CN" dirty="0" err="1"/>
              <a:t>binary_crossentropy</a:t>
            </a:r>
            <a:r>
              <a:rPr lang="en" altLang="zh-CN" dirty="0"/>
              <a:t>,</a:t>
            </a:r>
            <a:r>
              <a:rPr lang="zh-CN" altLang="en-US" dirty="0"/>
              <a:t>即对数损失函数，</a:t>
            </a:r>
            <a:r>
              <a:rPr lang="zh-CN" altLang="en" dirty="0"/>
              <a:t>是</a:t>
            </a:r>
            <a:r>
              <a:rPr lang="zh-CN" altLang="en-US" dirty="0"/>
              <a:t>与</a:t>
            </a:r>
            <a:r>
              <a:rPr lang="en" altLang="zh-CN" dirty="0"/>
              <a:t>sigmoid</a:t>
            </a:r>
            <a:r>
              <a:rPr lang="zh-CN" altLang="en-US" dirty="0"/>
              <a:t>相对应的损失函数。</a:t>
            </a:r>
            <a:endParaRPr lang="en-US" altLang="zh-CN" dirty="0"/>
          </a:p>
          <a:p>
            <a:r>
              <a:rPr lang="zh-CN" altLang="en-US" b="1" dirty="0"/>
              <a:t>公式：</a:t>
            </a:r>
            <a:r>
              <a:rPr lang="en" altLang="zh-CN" dirty="0"/>
              <a:t>L(Y,P(Y|X)) = -</a:t>
            </a:r>
            <a:r>
              <a:rPr lang="en" altLang="zh-CN" dirty="0" err="1"/>
              <a:t>logP</a:t>
            </a:r>
            <a:r>
              <a:rPr lang="en" altLang="zh-CN" dirty="0"/>
              <a:t>(Y|X)</a:t>
            </a:r>
            <a:endParaRPr lang="en-US" altLang="zh-CN" dirty="0"/>
          </a:p>
          <a:p>
            <a:r>
              <a:rPr lang="zh-CN" altLang="en-US" dirty="0"/>
              <a:t>该函数主要用来做极大似然估计的，这样做会方便计算。因为极大似然估计用来求导会非常的麻烦，一般是求对数然后求导再求极值点。损失函数一般是每条数据的损失之和。负号的意思是极大似然估计对应最小损失。</a:t>
            </a:r>
          </a:p>
          <a:p>
            <a:endParaRPr lang="zh-CN" altLang="en-US" dirty="0"/>
          </a:p>
          <a:p>
            <a:endParaRPr lang="zh-CN" altLang="en-US" dirty="0"/>
          </a:p>
        </p:txBody>
      </p:sp>
      <p:pic>
        <p:nvPicPr>
          <p:cNvPr id="4" name="图片 3">
            <a:extLst>
              <a:ext uri="{FF2B5EF4-FFF2-40B4-BE49-F238E27FC236}">
                <a16:creationId xmlns:a16="http://schemas.microsoft.com/office/drawing/2014/main" id="{C60AAF3F-9496-4B4B-B2A5-932F201AC3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267" y="4719869"/>
            <a:ext cx="7059610" cy="2024525"/>
          </a:xfrm>
          <a:prstGeom prst="rect">
            <a:avLst/>
          </a:prstGeom>
        </p:spPr>
      </p:pic>
    </p:spTree>
    <p:extLst>
      <p:ext uri="{BB962C8B-B14F-4D97-AF65-F5344CB8AC3E}">
        <p14:creationId xmlns:p14="http://schemas.microsoft.com/office/powerpoint/2010/main" val="1270526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61B6EAD-B177-B64F-A1FE-01EC87BDAE42}"/>
              </a:ext>
            </a:extLst>
          </p:cNvPr>
          <p:cNvSpPr>
            <a:spLocks noGrp="1"/>
          </p:cNvSpPr>
          <p:nvPr>
            <p:ph sz="quarter" idx="10"/>
          </p:nvPr>
        </p:nvSpPr>
        <p:spPr/>
        <p:txBody>
          <a:bodyPr/>
          <a:lstStyle/>
          <a:p>
            <a:r>
              <a:rPr kumimoji="1" lang="zh-CN" altLang="en-US" dirty="0"/>
              <a:t>设置优化器与学习率</a:t>
            </a:r>
            <a:endParaRPr kumimoji="1" lang="en-US" altLang="zh-CN" dirty="0"/>
          </a:p>
          <a:p>
            <a:r>
              <a:rPr lang="en" altLang="zh-CN" dirty="0"/>
              <a:t>Adam</a:t>
            </a:r>
            <a:r>
              <a:rPr lang="zh-CN" altLang="en" dirty="0"/>
              <a:t>，</a:t>
            </a:r>
            <a:r>
              <a:rPr lang="zh-CN" altLang="en-US" dirty="0"/>
              <a:t>全称 </a:t>
            </a:r>
            <a:r>
              <a:rPr lang="en" altLang="zh-CN" dirty="0"/>
              <a:t>Adaptive Moment Estimation</a:t>
            </a:r>
            <a:r>
              <a:rPr lang="zh-CN" altLang="en" dirty="0"/>
              <a:t>，</a:t>
            </a:r>
            <a:r>
              <a:rPr lang="zh-CN" altLang="en-US" dirty="0"/>
              <a:t>是一种优化器，是梯度下降法的变种，用来更新神经网络的权重。</a:t>
            </a:r>
            <a:endParaRPr lang="en-US" altLang="zh-CN" dirty="0"/>
          </a:p>
          <a:p>
            <a:endParaRPr kumimoji="1" lang="en-US" altLang="zh-CN" dirty="0"/>
          </a:p>
          <a:p>
            <a:endParaRPr kumimoji="1" lang="zh-CN" altLang="en-US" dirty="0"/>
          </a:p>
        </p:txBody>
      </p:sp>
      <p:sp>
        <p:nvSpPr>
          <p:cNvPr id="3" name="标题 2">
            <a:extLst>
              <a:ext uri="{FF2B5EF4-FFF2-40B4-BE49-F238E27FC236}">
                <a16:creationId xmlns:a16="http://schemas.microsoft.com/office/drawing/2014/main" id="{99CA7075-9A1A-744E-A2B3-7DDC5BB1F0B9}"/>
              </a:ext>
            </a:extLst>
          </p:cNvPr>
          <p:cNvSpPr>
            <a:spLocks noGrp="1"/>
          </p:cNvSpPr>
          <p:nvPr>
            <p:ph type="title"/>
          </p:nvPr>
        </p:nvSpPr>
        <p:spPr/>
        <p:txBody>
          <a:bodyPr/>
          <a:lstStyle/>
          <a:p>
            <a:r>
              <a:rPr kumimoji="1" lang="zh-CN" altLang="en-US" dirty="0"/>
              <a:t>设置优化器</a:t>
            </a:r>
          </a:p>
        </p:txBody>
      </p:sp>
      <p:pic>
        <p:nvPicPr>
          <p:cNvPr id="4" name="内容占位符 4">
            <a:extLst>
              <a:ext uri="{FF2B5EF4-FFF2-40B4-BE49-F238E27FC236}">
                <a16:creationId xmlns:a16="http://schemas.microsoft.com/office/drawing/2014/main" id="{102A42C3-8B65-194C-B2B8-E8EDDA6873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4024" y="3259141"/>
            <a:ext cx="8372475" cy="211488"/>
          </a:xfrm>
          <a:prstGeom prst="rect">
            <a:avLst/>
          </a:prstGeom>
        </p:spPr>
      </p:pic>
    </p:spTree>
    <p:extLst>
      <p:ext uri="{BB962C8B-B14F-4D97-AF65-F5344CB8AC3E}">
        <p14:creationId xmlns:p14="http://schemas.microsoft.com/office/powerpoint/2010/main" val="2315537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5760C82-BD0E-F24C-A4F3-5F2580305C79}"/>
              </a:ext>
            </a:extLst>
          </p:cNvPr>
          <p:cNvSpPr>
            <a:spLocks noGrp="1"/>
          </p:cNvSpPr>
          <p:nvPr>
            <p:ph type="title"/>
          </p:nvPr>
        </p:nvSpPr>
        <p:spPr/>
        <p:txBody>
          <a:bodyPr/>
          <a:lstStyle/>
          <a:p>
            <a:r>
              <a:rPr kumimoji="1" lang="zh-CN" altLang="en-US" dirty="0"/>
              <a:t>目录</a:t>
            </a:r>
          </a:p>
        </p:txBody>
      </p:sp>
      <p:sp>
        <p:nvSpPr>
          <p:cNvPr id="5" name="文本框 4">
            <a:extLst>
              <a:ext uri="{FF2B5EF4-FFF2-40B4-BE49-F238E27FC236}">
                <a16:creationId xmlns:a16="http://schemas.microsoft.com/office/drawing/2014/main" id="{AC253AAE-0E2D-47D9-8BDE-DA3FC04EEC78}"/>
              </a:ext>
            </a:extLst>
          </p:cNvPr>
          <p:cNvSpPr txBox="1"/>
          <p:nvPr/>
        </p:nvSpPr>
        <p:spPr>
          <a:xfrm>
            <a:off x="708869" y="1786746"/>
            <a:ext cx="4572000" cy="1569660"/>
          </a:xfrm>
          <a:prstGeom prst="rect">
            <a:avLst/>
          </a:prstGeom>
          <a:noFill/>
        </p:spPr>
        <p:txBody>
          <a:bodyPr wrap="square">
            <a:spAutoFit/>
          </a:bodyPr>
          <a:lstStyle/>
          <a:p>
            <a:r>
              <a:rPr lang="en-US" altLang="zh-CN" sz="3200" dirty="0"/>
              <a:t>BERT</a:t>
            </a:r>
            <a:r>
              <a:rPr lang="zh-CN" altLang="en-US" sz="3200" dirty="0"/>
              <a:t>预训练模型</a:t>
            </a:r>
            <a:endParaRPr lang="en-US" altLang="zh-CN" sz="3200" dirty="0"/>
          </a:p>
          <a:p>
            <a:r>
              <a:rPr lang="zh-CN" altLang="en-US" sz="3200" dirty="0"/>
              <a:t>训练过程</a:t>
            </a:r>
            <a:endParaRPr lang="en-US" altLang="zh-CN" sz="3200" dirty="0"/>
          </a:p>
          <a:p>
            <a:r>
              <a:rPr lang="zh-CN" altLang="en-US" sz="3200" dirty="0"/>
              <a:t>实验结果</a:t>
            </a:r>
          </a:p>
        </p:txBody>
      </p:sp>
    </p:spTree>
    <p:extLst>
      <p:ext uri="{BB962C8B-B14F-4D97-AF65-F5344CB8AC3E}">
        <p14:creationId xmlns:p14="http://schemas.microsoft.com/office/powerpoint/2010/main" val="270610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9AF2F5-5052-EC4F-9A93-CA74BC2D6738}"/>
              </a:ext>
            </a:extLst>
          </p:cNvPr>
          <p:cNvSpPr>
            <a:spLocks noGrp="1"/>
          </p:cNvSpPr>
          <p:nvPr>
            <p:ph sz="quarter" idx="10"/>
          </p:nvPr>
        </p:nvSpPr>
        <p:spPr/>
        <p:txBody>
          <a:bodyPr/>
          <a:lstStyle/>
          <a:p>
            <a:r>
              <a:rPr kumimoji="1" lang="zh-CN" altLang="en-US" dirty="0"/>
              <a:t>从公式中我们可以看到：</a:t>
            </a:r>
            <a:endParaRPr kumimoji="1" lang="en-US" altLang="zh-CN" dirty="0"/>
          </a:p>
          <a:p>
            <a:r>
              <a:rPr lang="zh-CN" altLang="en-US" dirty="0"/>
              <a:t>每轮的学习率不再保持不变，在一轮中，每个参数的学习率也不一样了</a:t>
            </a:r>
            <a:endParaRPr lang="en-US" altLang="zh-CN" dirty="0"/>
          </a:p>
          <a:p>
            <a:r>
              <a:rPr lang="zh-CN" altLang="en-US" dirty="0"/>
              <a:t>而参数更新的方向也不只是当前轮的梯度了，</a:t>
            </a:r>
            <a:endParaRPr kumimoji="1" lang="zh-CN" altLang="en-US" dirty="0"/>
          </a:p>
        </p:txBody>
      </p:sp>
      <p:sp>
        <p:nvSpPr>
          <p:cNvPr id="3" name="标题 2">
            <a:extLst>
              <a:ext uri="{FF2B5EF4-FFF2-40B4-BE49-F238E27FC236}">
                <a16:creationId xmlns:a16="http://schemas.microsoft.com/office/drawing/2014/main" id="{3523BF1A-5F4D-CA4A-9F0A-979264CAE9EB}"/>
              </a:ext>
            </a:extLst>
          </p:cNvPr>
          <p:cNvSpPr>
            <a:spLocks noGrp="1"/>
          </p:cNvSpPr>
          <p:nvPr>
            <p:ph type="title"/>
          </p:nvPr>
        </p:nvSpPr>
        <p:spPr/>
        <p:txBody>
          <a:bodyPr/>
          <a:lstStyle/>
          <a:p>
            <a:r>
              <a:rPr kumimoji="1" lang="zh-CN" altLang="en-US" dirty="0"/>
              <a:t>设置优化器</a:t>
            </a:r>
          </a:p>
        </p:txBody>
      </p:sp>
      <p:pic>
        <p:nvPicPr>
          <p:cNvPr id="4" name="内容占位符 4">
            <a:extLst>
              <a:ext uri="{FF2B5EF4-FFF2-40B4-BE49-F238E27FC236}">
                <a16:creationId xmlns:a16="http://schemas.microsoft.com/office/drawing/2014/main" id="{7F17246A-7D3F-954F-B054-389E06958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919" y="3333655"/>
            <a:ext cx="6968971" cy="3410739"/>
          </a:xfrm>
          <a:prstGeom prst="rect">
            <a:avLst/>
          </a:prstGeom>
        </p:spPr>
      </p:pic>
    </p:spTree>
    <p:extLst>
      <p:ext uri="{BB962C8B-B14F-4D97-AF65-F5344CB8AC3E}">
        <p14:creationId xmlns:p14="http://schemas.microsoft.com/office/powerpoint/2010/main" val="1065246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266F22D-75C0-BD4E-A2DB-D15DB5C2D7ED}"/>
              </a:ext>
            </a:extLst>
          </p:cNvPr>
          <p:cNvSpPr>
            <a:spLocks noGrp="1"/>
          </p:cNvSpPr>
          <p:nvPr>
            <p:ph sz="quarter" idx="10"/>
          </p:nvPr>
        </p:nvSpPr>
        <p:spPr/>
        <p:txBody>
          <a:bodyPr/>
          <a:lstStyle/>
          <a:p>
            <a:endParaRPr kumimoji="1" lang="zh-CN" altLang="en-US" dirty="0"/>
          </a:p>
        </p:txBody>
      </p:sp>
      <p:sp>
        <p:nvSpPr>
          <p:cNvPr id="3" name="标题 2">
            <a:extLst>
              <a:ext uri="{FF2B5EF4-FFF2-40B4-BE49-F238E27FC236}">
                <a16:creationId xmlns:a16="http://schemas.microsoft.com/office/drawing/2014/main" id="{02B22E2B-73C0-F748-BE0F-052693983D10}"/>
              </a:ext>
            </a:extLst>
          </p:cNvPr>
          <p:cNvSpPr>
            <a:spLocks noGrp="1"/>
          </p:cNvSpPr>
          <p:nvPr>
            <p:ph type="title"/>
          </p:nvPr>
        </p:nvSpPr>
        <p:spPr/>
        <p:txBody>
          <a:bodyPr>
            <a:normAutofit/>
          </a:bodyPr>
          <a:lstStyle/>
          <a:p>
            <a:r>
              <a:rPr kumimoji="1" lang="zh-CN" altLang="en-US" dirty="0"/>
              <a:t>训练、评估、测试</a:t>
            </a:r>
          </a:p>
        </p:txBody>
      </p:sp>
      <p:pic>
        <p:nvPicPr>
          <p:cNvPr id="5" name="图片 4">
            <a:extLst>
              <a:ext uri="{FF2B5EF4-FFF2-40B4-BE49-F238E27FC236}">
                <a16:creationId xmlns:a16="http://schemas.microsoft.com/office/drawing/2014/main" id="{21966918-7A68-FF4F-B819-28097827E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715" y="1685678"/>
            <a:ext cx="8878779" cy="4391525"/>
          </a:xfrm>
          <a:prstGeom prst="rect">
            <a:avLst/>
          </a:prstGeom>
        </p:spPr>
      </p:pic>
    </p:spTree>
    <p:extLst>
      <p:ext uri="{BB962C8B-B14F-4D97-AF65-F5344CB8AC3E}">
        <p14:creationId xmlns:p14="http://schemas.microsoft.com/office/powerpoint/2010/main" val="3888933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A70A33A-6F37-A749-B064-6D134B5750E5}"/>
              </a:ext>
            </a:extLst>
          </p:cNvPr>
          <p:cNvSpPr>
            <a:spLocks noGrp="1"/>
          </p:cNvSpPr>
          <p:nvPr>
            <p:ph sz="quarter" idx="10"/>
          </p:nvPr>
        </p:nvSpPr>
        <p:spPr/>
        <p:txBody>
          <a:bodyPr/>
          <a:lstStyle/>
          <a:p>
            <a:r>
              <a:rPr kumimoji="1" lang="zh-CN" altLang="en-US" dirty="0"/>
              <a:t>模型结构</a:t>
            </a:r>
            <a:endParaRPr kumimoji="1" lang="en-US" altLang="zh-CN" dirty="0"/>
          </a:p>
          <a:p>
            <a:endParaRPr kumimoji="1" lang="zh-CN" altLang="en-US" dirty="0"/>
          </a:p>
        </p:txBody>
      </p:sp>
      <p:sp>
        <p:nvSpPr>
          <p:cNvPr id="3" name="标题 2">
            <a:extLst>
              <a:ext uri="{FF2B5EF4-FFF2-40B4-BE49-F238E27FC236}">
                <a16:creationId xmlns:a16="http://schemas.microsoft.com/office/drawing/2014/main" id="{A388568A-AB0F-7C44-921F-1D2423909A71}"/>
              </a:ext>
            </a:extLst>
          </p:cNvPr>
          <p:cNvSpPr>
            <a:spLocks noGrp="1"/>
          </p:cNvSpPr>
          <p:nvPr>
            <p:ph type="title"/>
          </p:nvPr>
        </p:nvSpPr>
        <p:spPr/>
        <p:txBody>
          <a:bodyPr/>
          <a:lstStyle/>
          <a:p>
            <a:r>
              <a:rPr kumimoji="1" lang="zh-CN" altLang="en-US" dirty="0"/>
              <a:t>实验</a:t>
            </a:r>
          </a:p>
        </p:txBody>
      </p:sp>
      <p:pic>
        <p:nvPicPr>
          <p:cNvPr id="6" name="图片 5">
            <a:extLst>
              <a:ext uri="{FF2B5EF4-FFF2-40B4-BE49-F238E27FC236}">
                <a16:creationId xmlns:a16="http://schemas.microsoft.com/office/drawing/2014/main" id="{26D69FD8-107A-4DA9-8230-206B32DB6F97}"/>
              </a:ext>
            </a:extLst>
          </p:cNvPr>
          <p:cNvPicPr>
            <a:picLocks noChangeAspect="1"/>
          </p:cNvPicPr>
          <p:nvPr/>
        </p:nvPicPr>
        <p:blipFill>
          <a:blip r:embed="rId2"/>
          <a:stretch>
            <a:fillRect/>
          </a:stretch>
        </p:blipFill>
        <p:spPr>
          <a:xfrm>
            <a:off x="2445304" y="1686713"/>
            <a:ext cx="4604426" cy="5023673"/>
          </a:xfrm>
          <a:prstGeom prst="rect">
            <a:avLst/>
          </a:prstGeom>
        </p:spPr>
      </p:pic>
    </p:spTree>
    <p:extLst>
      <p:ext uri="{BB962C8B-B14F-4D97-AF65-F5344CB8AC3E}">
        <p14:creationId xmlns:p14="http://schemas.microsoft.com/office/powerpoint/2010/main" val="1671897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03025B8-808A-7147-A318-881989CB9874}"/>
              </a:ext>
            </a:extLst>
          </p:cNvPr>
          <p:cNvSpPr>
            <a:spLocks noGrp="1"/>
          </p:cNvSpPr>
          <p:nvPr>
            <p:ph sz="quarter" idx="10"/>
          </p:nvPr>
        </p:nvSpPr>
        <p:spPr>
          <a:xfrm>
            <a:off x="494026" y="1685678"/>
            <a:ext cx="2559568" cy="4921498"/>
          </a:xfrm>
        </p:spPr>
        <p:txBody>
          <a:bodyPr/>
          <a:lstStyle/>
          <a:p>
            <a:r>
              <a:rPr kumimoji="1" lang="zh-CN" altLang="en-US" dirty="0"/>
              <a:t>训练过程</a:t>
            </a:r>
            <a:endParaRPr kumimoji="1" lang="en-US" altLang="zh-CN" dirty="0"/>
          </a:p>
          <a:p>
            <a:r>
              <a:rPr kumimoji="1" lang="zh-CN" altLang="en-US" dirty="0"/>
              <a:t>共</a:t>
            </a:r>
            <a:r>
              <a:rPr kumimoji="1" lang="en-US" altLang="zh-CN" dirty="0"/>
              <a:t>30</a:t>
            </a:r>
            <a:r>
              <a:rPr kumimoji="1" lang="zh-CN" altLang="en-US" dirty="0"/>
              <a:t>轮训练，每一轮训练有</a:t>
            </a:r>
            <a:r>
              <a:rPr kumimoji="1" lang="en-US" altLang="zh-CN" dirty="0"/>
              <a:t>1000</a:t>
            </a:r>
            <a:r>
              <a:rPr kumimoji="1" lang="zh-CN" altLang="en-US" dirty="0"/>
              <a:t>次迭代</a:t>
            </a:r>
            <a:endParaRPr kumimoji="1" lang="en-US" altLang="zh-CN" dirty="0"/>
          </a:p>
          <a:p>
            <a:endParaRPr kumimoji="1" lang="zh-CN" altLang="en-US" dirty="0"/>
          </a:p>
        </p:txBody>
      </p:sp>
      <p:sp>
        <p:nvSpPr>
          <p:cNvPr id="3" name="标题 2">
            <a:extLst>
              <a:ext uri="{FF2B5EF4-FFF2-40B4-BE49-F238E27FC236}">
                <a16:creationId xmlns:a16="http://schemas.microsoft.com/office/drawing/2014/main" id="{F2E4994E-D32F-FC47-874A-200B4C13D7A5}"/>
              </a:ext>
            </a:extLst>
          </p:cNvPr>
          <p:cNvSpPr>
            <a:spLocks noGrp="1"/>
          </p:cNvSpPr>
          <p:nvPr>
            <p:ph type="title"/>
          </p:nvPr>
        </p:nvSpPr>
        <p:spPr/>
        <p:txBody>
          <a:bodyPr/>
          <a:lstStyle/>
          <a:p>
            <a:r>
              <a:rPr kumimoji="1" lang="zh-CN" altLang="en-US" dirty="0"/>
              <a:t>训练过程</a:t>
            </a:r>
          </a:p>
        </p:txBody>
      </p:sp>
      <p:pic>
        <p:nvPicPr>
          <p:cNvPr id="6" name="图片 5">
            <a:extLst>
              <a:ext uri="{FF2B5EF4-FFF2-40B4-BE49-F238E27FC236}">
                <a16:creationId xmlns:a16="http://schemas.microsoft.com/office/drawing/2014/main" id="{919B8D82-3F72-4C73-A02B-3310B8EE5EC4}"/>
              </a:ext>
            </a:extLst>
          </p:cNvPr>
          <p:cNvPicPr>
            <a:picLocks noChangeAspect="1"/>
          </p:cNvPicPr>
          <p:nvPr/>
        </p:nvPicPr>
        <p:blipFill>
          <a:blip r:embed="rId2"/>
          <a:stretch>
            <a:fillRect/>
          </a:stretch>
        </p:blipFill>
        <p:spPr>
          <a:xfrm>
            <a:off x="3254318" y="1799303"/>
            <a:ext cx="4615841" cy="4879382"/>
          </a:xfrm>
          <a:prstGeom prst="rect">
            <a:avLst/>
          </a:prstGeom>
        </p:spPr>
      </p:pic>
    </p:spTree>
    <p:extLst>
      <p:ext uri="{BB962C8B-B14F-4D97-AF65-F5344CB8AC3E}">
        <p14:creationId xmlns:p14="http://schemas.microsoft.com/office/powerpoint/2010/main" val="4062834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8A0060B-1A10-B547-919A-710D143D4531}"/>
              </a:ext>
            </a:extLst>
          </p:cNvPr>
          <p:cNvSpPr>
            <a:spLocks noGrp="1"/>
          </p:cNvSpPr>
          <p:nvPr>
            <p:ph sz="quarter" idx="10"/>
          </p:nvPr>
        </p:nvSpPr>
        <p:spPr/>
        <p:txBody>
          <a:bodyPr/>
          <a:lstStyle/>
          <a:p>
            <a:endParaRPr kumimoji="1" lang="zh-CN" altLang="en-US"/>
          </a:p>
        </p:txBody>
      </p:sp>
      <p:sp>
        <p:nvSpPr>
          <p:cNvPr id="3" name="标题 2">
            <a:extLst>
              <a:ext uri="{FF2B5EF4-FFF2-40B4-BE49-F238E27FC236}">
                <a16:creationId xmlns:a16="http://schemas.microsoft.com/office/drawing/2014/main" id="{3DF2903C-69B0-BC45-B70F-0A44552FF431}"/>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94CAC974-D3AC-EA44-8088-F0DB5FADCCD7}"/>
              </a:ext>
            </a:extLst>
          </p:cNvPr>
          <p:cNvPicPr>
            <a:picLocks noChangeAspect="1"/>
          </p:cNvPicPr>
          <p:nvPr/>
        </p:nvPicPr>
        <p:blipFill>
          <a:blip r:embed="rId2"/>
          <a:stretch>
            <a:fillRect/>
          </a:stretch>
        </p:blipFill>
        <p:spPr>
          <a:xfrm>
            <a:off x="2759747" y="1704166"/>
            <a:ext cx="4180992" cy="4903010"/>
          </a:xfrm>
          <a:prstGeom prst="rect">
            <a:avLst/>
          </a:prstGeom>
        </p:spPr>
      </p:pic>
    </p:spTree>
    <p:extLst>
      <p:ext uri="{BB962C8B-B14F-4D97-AF65-F5344CB8AC3E}">
        <p14:creationId xmlns:p14="http://schemas.microsoft.com/office/powerpoint/2010/main" val="1508747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7B1D3DC-0028-3646-91EB-99AD39C85EF2}"/>
              </a:ext>
            </a:extLst>
          </p:cNvPr>
          <p:cNvSpPr>
            <a:spLocks noGrp="1"/>
          </p:cNvSpPr>
          <p:nvPr>
            <p:ph type="title"/>
          </p:nvPr>
        </p:nvSpPr>
        <p:spPr/>
        <p:txBody>
          <a:bodyPr/>
          <a:lstStyle/>
          <a:p>
            <a:r>
              <a:rPr kumimoji="1" lang="zh-CN" altLang="en-US" dirty="0"/>
              <a:t>实验结果</a:t>
            </a:r>
          </a:p>
        </p:txBody>
      </p:sp>
      <p:sp>
        <p:nvSpPr>
          <p:cNvPr id="7" name="内容占位符 6">
            <a:extLst>
              <a:ext uri="{FF2B5EF4-FFF2-40B4-BE49-F238E27FC236}">
                <a16:creationId xmlns:a16="http://schemas.microsoft.com/office/drawing/2014/main" id="{B2A8B070-FBD8-8542-94C9-496C1EDDB755}"/>
              </a:ext>
            </a:extLst>
          </p:cNvPr>
          <p:cNvSpPr>
            <a:spLocks noGrp="1"/>
          </p:cNvSpPr>
          <p:nvPr>
            <p:ph sz="quarter" idx="10"/>
          </p:nvPr>
        </p:nvSpPr>
        <p:spPr/>
        <p:txBody>
          <a:bodyPr/>
          <a:lstStyle/>
          <a:p>
            <a:r>
              <a:rPr lang="en" altLang="zh-CN" dirty="0"/>
              <a:t>{"text": "</a:t>
            </a:r>
            <a:r>
              <a:rPr lang="zh-CN" altLang="en-US" dirty="0"/>
              <a:t>查尔斯</a:t>
            </a:r>
            <a:r>
              <a:rPr lang="en-US" altLang="zh-CN" dirty="0"/>
              <a:t>·</a:t>
            </a:r>
            <a:r>
              <a:rPr lang="zh-CN" altLang="en-US" dirty="0"/>
              <a:t>阿兰基斯（</a:t>
            </a:r>
            <a:r>
              <a:rPr lang="en" altLang="zh-CN" dirty="0"/>
              <a:t>Charles </a:t>
            </a:r>
            <a:r>
              <a:rPr lang="en" altLang="zh-CN" dirty="0" err="1"/>
              <a:t>Aránguiz</a:t>
            </a:r>
            <a:r>
              <a:rPr lang="zh-CN" altLang="en" dirty="0"/>
              <a:t>），</a:t>
            </a:r>
            <a:r>
              <a:rPr lang="en" altLang="zh-CN" dirty="0"/>
              <a:t>1989</a:t>
            </a:r>
            <a:r>
              <a:rPr lang="zh-CN" altLang="en-US" dirty="0"/>
              <a:t>年</a:t>
            </a:r>
            <a:r>
              <a:rPr lang="en-US" altLang="zh-CN" dirty="0"/>
              <a:t>4</a:t>
            </a:r>
            <a:r>
              <a:rPr lang="zh-CN" altLang="en-US" dirty="0"/>
              <a:t>月</a:t>
            </a:r>
            <a:r>
              <a:rPr lang="en-US" altLang="zh-CN" dirty="0"/>
              <a:t>17</a:t>
            </a:r>
            <a:r>
              <a:rPr lang="zh-CN" altLang="en-US" dirty="0"/>
              <a:t>日出生于智利圣地亚哥，智利职业足球运动员，司职中场，效力于德国足球甲级联赛勒沃库森足球俱乐部</a:t>
            </a:r>
            <a:r>
              <a:rPr lang="en-US" altLang="zh-CN" dirty="0"/>
              <a:t>", "</a:t>
            </a:r>
            <a:r>
              <a:rPr lang="en" altLang="zh-CN" dirty="0" err="1"/>
              <a:t>spo_list</a:t>
            </a:r>
            <a:r>
              <a:rPr lang="en" altLang="zh-CN" dirty="0"/>
              <a:t>": [{"subject": "</a:t>
            </a:r>
            <a:r>
              <a:rPr lang="zh-CN" altLang="en-US" dirty="0"/>
              <a:t>查尔斯</a:t>
            </a:r>
            <a:r>
              <a:rPr lang="en-US" altLang="zh-CN" dirty="0"/>
              <a:t>·</a:t>
            </a:r>
            <a:r>
              <a:rPr lang="zh-CN" altLang="en-US" dirty="0"/>
              <a:t>阿兰基斯</a:t>
            </a:r>
            <a:r>
              <a:rPr lang="en-US" altLang="zh-CN" dirty="0"/>
              <a:t>", "</a:t>
            </a:r>
            <a:r>
              <a:rPr lang="en" altLang="zh-CN" dirty="0"/>
              <a:t>predicate": "</a:t>
            </a:r>
            <a:r>
              <a:rPr lang="zh-CN" altLang="en-US" dirty="0"/>
              <a:t>出生地</a:t>
            </a:r>
            <a:r>
              <a:rPr lang="en-US" altLang="zh-CN" dirty="0"/>
              <a:t>", "</a:t>
            </a:r>
            <a:r>
              <a:rPr lang="en" altLang="zh-CN" dirty="0"/>
              <a:t>object": "</a:t>
            </a:r>
            <a:r>
              <a:rPr lang="zh-CN" altLang="en-US" dirty="0"/>
              <a:t>圣地亚哥</a:t>
            </a:r>
            <a:r>
              <a:rPr lang="en-US" altLang="zh-CN" dirty="0"/>
              <a:t>", "</a:t>
            </a:r>
            <a:r>
              <a:rPr lang="en" altLang="zh-CN" dirty="0" err="1"/>
              <a:t>object_type</a:t>
            </a:r>
            <a:r>
              <a:rPr lang="en" altLang="zh-CN" dirty="0"/>
              <a:t>": "", "</a:t>
            </a:r>
            <a:r>
              <a:rPr lang="en" altLang="zh-CN" dirty="0" err="1"/>
              <a:t>subject_type</a:t>
            </a:r>
            <a:r>
              <a:rPr lang="en" altLang="zh-CN" dirty="0"/>
              <a:t>": ""}, {"subject": "</a:t>
            </a:r>
            <a:r>
              <a:rPr lang="zh-CN" altLang="en-US" dirty="0"/>
              <a:t>查尔斯</a:t>
            </a:r>
            <a:r>
              <a:rPr lang="en-US" altLang="zh-CN" dirty="0"/>
              <a:t>·</a:t>
            </a:r>
            <a:r>
              <a:rPr lang="zh-CN" altLang="en-US" dirty="0"/>
              <a:t>阿兰基斯</a:t>
            </a:r>
            <a:r>
              <a:rPr lang="en-US" altLang="zh-CN" dirty="0"/>
              <a:t>", "</a:t>
            </a:r>
            <a:r>
              <a:rPr lang="en" altLang="zh-CN" dirty="0"/>
              <a:t>predicate": "</a:t>
            </a:r>
            <a:r>
              <a:rPr lang="zh-CN" altLang="en-US" dirty="0"/>
              <a:t>出生日期</a:t>
            </a:r>
            <a:r>
              <a:rPr lang="en-US" altLang="zh-CN" dirty="0"/>
              <a:t>", "</a:t>
            </a:r>
            <a:r>
              <a:rPr lang="en" altLang="zh-CN" dirty="0"/>
              <a:t>object": "1989</a:t>
            </a:r>
            <a:r>
              <a:rPr lang="zh-CN" altLang="en-US" dirty="0"/>
              <a:t>年</a:t>
            </a:r>
            <a:r>
              <a:rPr lang="en-US" altLang="zh-CN" dirty="0"/>
              <a:t>4</a:t>
            </a:r>
            <a:r>
              <a:rPr lang="zh-CN" altLang="en-US" dirty="0"/>
              <a:t>月</a:t>
            </a:r>
            <a:r>
              <a:rPr lang="en-US" altLang="zh-CN" dirty="0"/>
              <a:t>17</a:t>
            </a:r>
            <a:r>
              <a:rPr lang="zh-CN" altLang="en-US" dirty="0"/>
              <a:t>日</a:t>
            </a:r>
            <a:r>
              <a:rPr lang="en-US" altLang="zh-CN" dirty="0"/>
              <a:t>", "</a:t>
            </a:r>
            <a:r>
              <a:rPr lang="en" altLang="zh-CN" dirty="0" err="1"/>
              <a:t>object_type</a:t>
            </a:r>
            <a:r>
              <a:rPr lang="en" altLang="zh-CN" dirty="0"/>
              <a:t>": "", "</a:t>
            </a:r>
            <a:r>
              <a:rPr lang="en" altLang="zh-CN" dirty="0" err="1"/>
              <a:t>subject_type</a:t>
            </a:r>
            <a:r>
              <a:rPr lang="en" altLang="zh-CN" dirty="0"/>
              <a:t>": ""}]}</a:t>
            </a:r>
          </a:p>
          <a:p>
            <a:r>
              <a:rPr lang="en" altLang="zh-CN" dirty="0"/>
              <a:t>{"text": "《</a:t>
            </a:r>
            <a:r>
              <a:rPr lang="zh-CN" altLang="en-US" dirty="0"/>
              <a:t>离开</a:t>
            </a:r>
            <a:r>
              <a:rPr lang="en-US" altLang="zh-CN" dirty="0"/>
              <a:t>》</a:t>
            </a:r>
            <a:r>
              <a:rPr lang="zh-CN" altLang="en-US" dirty="0"/>
              <a:t>是由张宇谱曲，演唱</a:t>
            </a:r>
            <a:r>
              <a:rPr lang="en-US" altLang="zh-CN" dirty="0"/>
              <a:t>", "</a:t>
            </a:r>
            <a:r>
              <a:rPr lang="en" altLang="zh-CN" dirty="0" err="1"/>
              <a:t>spo_list</a:t>
            </a:r>
            <a:r>
              <a:rPr lang="en" altLang="zh-CN" dirty="0"/>
              <a:t>": [{"subject": "</a:t>
            </a:r>
            <a:r>
              <a:rPr lang="zh-CN" altLang="en-US" dirty="0"/>
              <a:t>离开</a:t>
            </a:r>
            <a:r>
              <a:rPr lang="en-US" altLang="zh-CN" dirty="0"/>
              <a:t>", "</a:t>
            </a:r>
            <a:r>
              <a:rPr lang="en" altLang="zh-CN" dirty="0"/>
              <a:t>predicate": "</a:t>
            </a:r>
            <a:r>
              <a:rPr lang="zh-CN" altLang="en-US" dirty="0"/>
              <a:t>作曲</a:t>
            </a:r>
            <a:r>
              <a:rPr lang="en-US" altLang="zh-CN" dirty="0"/>
              <a:t>", "</a:t>
            </a:r>
            <a:r>
              <a:rPr lang="en" altLang="zh-CN" dirty="0"/>
              <a:t>object": "</a:t>
            </a:r>
            <a:r>
              <a:rPr lang="zh-CN" altLang="en-US" dirty="0"/>
              <a:t>张宇</a:t>
            </a:r>
            <a:r>
              <a:rPr lang="en-US" altLang="zh-CN" dirty="0"/>
              <a:t>", "</a:t>
            </a:r>
            <a:r>
              <a:rPr lang="en" altLang="zh-CN" dirty="0" err="1"/>
              <a:t>object_type</a:t>
            </a:r>
            <a:r>
              <a:rPr lang="en" altLang="zh-CN" dirty="0"/>
              <a:t>": "", "</a:t>
            </a:r>
            <a:r>
              <a:rPr lang="en" altLang="zh-CN" dirty="0" err="1"/>
              <a:t>subject_type</a:t>
            </a:r>
            <a:r>
              <a:rPr lang="en" altLang="zh-CN" dirty="0"/>
              <a:t>": ""}, {"subject": "</a:t>
            </a:r>
            <a:r>
              <a:rPr lang="zh-CN" altLang="en-US" dirty="0"/>
              <a:t>离开</a:t>
            </a:r>
            <a:r>
              <a:rPr lang="en-US" altLang="zh-CN" dirty="0"/>
              <a:t>", "</a:t>
            </a:r>
            <a:r>
              <a:rPr lang="en" altLang="zh-CN" dirty="0"/>
              <a:t>predicate": "</a:t>
            </a:r>
            <a:r>
              <a:rPr lang="zh-CN" altLang="en-US" dirty="0"/>
              <a:t>歌手</a:t>
            </a:r>
            <a:r>
              <a:rPr lang="en-US" altLang="zh-CN" dirty="0"/>
              <a:t>", "</a:t>
            </a:r>
            <a:r>
              <a:rPr lang="en" altLang="zh-CN" dirty="0"/>
              <a:t>object": "</a:t>
            </a:r>
            <a:r>
              <a:rPr lang="zh-CN" altLang="en-US" dirty="0"/>
              <a:t>张宇</a:t>
            </a:r>
            <a:r>
              <a:rPr lang="en-US" altLang="zh-CN" dirty="0"/>
              <a:t>", "</a:t>
            </a:r>
            <a:r>
              <a:rPr lang="en" altLang="zh-CN" dirty="0" err="1"/>
              <a:t>object_type</a:t>
            </a:r>
            <a:r>
              <a:rPr lang="en" altLang="zh-CN" dirty="0"/>
              <a:t>": "", "</a:t>
            </a:r>
            <a:r>
              <a:rPr lang="en" altLang="zh-CN" dirty="0" err="1"/>
              <a:t>subject_type</a:t>
            </a:r>
            <a:r>
              <a:rPr lang="en" altLang="zh-CN" dirty="0"/>
              <a:t>": ""}]}</a:t>
            </a:r>
            <a:endParaRPr lang="zh-CN" altLang="en-US" dirty="0"/>
          </a:p>
        </p:txBody>
      </p:sp>
    </p:spTree>
    <p:extLst>
      <p:ext uri="{BB962C8B-B14F-4D97-AF65-F5344CB8AC3E}">
        <p14:creationId xmlns:p14="http://schemas.microsoft.com/office/powerpoint/2010/main" val="719081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n-ea"/>
                <a:ea typeface="+mn-ea"/>
              </a:rPr>
              <a:t>谢谢！</a:t>
            </a:r>
          </a:p>
        </p:txBody>
      </p:sp>
    </p:spTree>
    <p:extLst>
      <p:ext uri="{BB962C8B-B14F-4D97-AF65-F5344CB8AC3E}">
        <p14:creationId xmlns:p14="http://schemas.microsoft.com/office/powerpoint/2010/main" val="1362973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9BEB8EC-CCA1-2F4B-B220-207049968E6E}"/>
              </a:ext>
            </a:extLst>
          </p:cNvPr>
          <p:cNvSpPr>
            <a:spLocks noGrp="1"/>
          </p:cNvSpPr>
          <p:nvPr>
            <p:ph sz="quarter" idx="10"/>
          </p:nvPr>
        </p:nvSpPr>
        <p:spPr/>
        <p:txBody>
          <a:bodyPr/>
          <a:lstStyle/>
          <a:p>
            <a:r>
              <a:rPr lang="zh-CN" altLang="en-US" b="1" dirty="0"/>
              <a:t>预训练模型</a:t>
            </a:r>
          </a:p>
          <a:p>
            <a:r>
              <a:rPr lang="zh-CN" altLang="en-US" dirty="0"/>
              <a:t>用巨大的数据训练的一个泛化能力很强的模型。</a:t>
            </a:r>
            <a:endParaRPr lang="en-US" altLang="zh-CN" dirty="0"/>
          </a:p>
          <a:p>
            <a:r>
              <a:rPr lang="zh-CN" altLang="en-US" dirty="0"/>
              <a:t>当我们需要在特定场景使用时，只需要简单的修改一些输出层，再用我们自己的数据进行一个增量训练，对权重进行一个轻微的调整。</a:t>
            </a:r>
          </a:p>
          <a:p>
            <a:r>
              <a:rPr lang="zh-CN" altLang="en-US" dirty="0"/>
              <a:t>预训练的好处在于在特定场景使用时不需要用大量的语料来进行训练，节约时间，效率高效</a:t>
            </a:r>
            <a:endParaRPr lang="en-US" altLang="zh-CN" dirty="0"/>
          </a:p>
          <a:p>
            <a:r>
              <a:rPr lang="en" altLang="zh-CN" dirty="0" err="1"/>
              <a:t>bert</a:t>
            </a:r>
            <a:r>
              <a:rPr lang="zh-CN" altLang="en-US" dirty="0"/>
              <a:t>就是这样的一个泛化能力较强的预训练模型。</a:t>
            </a:r>
          </a:p>
          <a:p>
            <a:endParaRPr kumimoji="1" lang="zh-CN" altLang="en-US" dirty="0"/>
          </a:p>
        </p:txBody>
      </p:sp>
      <p:sp>
        <p:nvSpPr>
          <p:cNvPr id="3" name="标题 2">
            <a:extLst>
              <a:ext uri="{FF2B5EF4-FFF2-40B4-BE49-F238E27FC236}">
                <a16:creationId xmlns:a16="http://schemas.microsoft.com/office/drawing/2014/main" id="{15EE37CF-1CD8-2D4F-87CD-425719B514F5}"/>
              </a:ext>
            </a:extLst>
          </p:cNvPr>
          <p:cNvSpPr>
            <a:spLocks noGrp="1"/>
          </p:cNvSpPr>
          <p:nvPr>
            <p:ph type="title"/>
          </p:nvPr>
        </p:nvSpPr>
        <p:spPr/>
        <p:txBody>
          <a:bodyPr/>
          <a:lstStyle/>
          <a:p>
            <a:r>
              <a:rPr kumimoji="1" lang="zh-CN" altLang="en-US" dirty="0"/>
              <a:t>原理</a:t>
            </a:r>
          </a:p>
        </p:txBody>
      </p:sp>
    </p:spTree>
    <p:extLst>
      <p:ext uri="{BB962C8B-B14F-4D97-AF65-F5344CB8AC3E}">
        <p14:creationId xmlns:p14="http://schemas.microsoft.com/office/powerpoint/2010/main" val="2905362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0B1FB18-61F7-4142-AC95-1267ABA3D874}"/>
              </a:ext>
            </a:extLst>
          </p:cNvPr>
          <p:cNvSpPr>
            <a:spLocks noGrp="1"/>
          </p:cNvSpPr>
          <p:nvPr>
            <p:ph sz="quarter" idx="10"/>
          </p:nvPr>
        </p:nvSpPr>
        <p:spPr/>
        <p:txBody>
          <a:bodyPr>
            <a:normAutofit fontScale="85000" lnSpcReduction="10000"/>
          </a:bodyPr>
          <a:lstStyle/>
          <a:p>
            <a:r>
              <a:rPr lang="en" altLang="zh-CN" sz="2800" b="1" dirty="0"/>
              <a:t>BERT</a:t>
            </a:r>
            <a:r>
              <a:rPr lang="zh-CN" altLang="en-US" sz="2800" b="1" dirty="0"/>
              <a:t>的预训练过程</a:t>
            </a:r>
          </a:p>
          <a:p>
            <a:r>
              <a:rPr lang="en-US" altLang="zh-CN" b="1" dirty="0"/>
              <a:t>1</a:t>
            </a:r>
            <a:r>
              <a:rPr lang="zh-CN" altLang="en-US" b="1" dirty="0"/>
              <a:t>）</a:t>
            </a:r>
            <a:r>
              <a:rPr lang="en" altLang="zh-CN" b="1" dirty="0"/>
              <a:t>Masked Language Model</a:t>
            </a:r>
          </a:p>
          <a:p>
            <a:r>
              <a:rPr lang="zh-CN" altLang="en-US" dirty="0"/>
              <a:t>可以理解为完形填空，随机</a:t>
            </a:r>
            <a:r>
              <a:rPr lang="en" altLang="zh-CN" dirty="0"/>
              <a:t>mask</a:t>
            </a:r>
            <a:r>
              <a:rPr lang="zh-CN" altLang="en-US" dirty="0"/>
              <a:t>每一个句子中</a:t>
            </a:r>
            <a:r>
              <a:rPr lang="en-US" altLang="zh-CN" dirty="0"/>
              <a:t>15%</a:t>
            </a:r>
            <a:r>
              <a:rPr lang="zh-CN" altLang="en-US" dirty="0"/>
              <a:t>的词，用其上下文来做预测：</a:t>
            </a:r>
            <a:endParaRPr lang="en-US" altLang="zh-CN" dirty="0"/>
          </a:p>
          <a:p>
            <a:endParaRPr lang="en-US" altLang="zh-CN" dirty="0"/>
          </a:p>
          <a:p>
            <a:endParaRPr lang="en-US" altLang="zh-CN" dirty="0"/>
          </a:p>
          <a:p>
            <a:endParaRPr lang="en-US" altLang="zh-CN" dirty="0"/>
          </a:p>
          <a:p>
            <a:r>
              <a:rPr lang="zh-CN" altLang="en-US" dirty="0"/>
              <a:t>具体做法：</a:t>
            </a:r>
            <a:endParaRPr lang="en-US" altLang="zh-CN" dirty="0"/>
          </a:p>
          <a:p>
            <a:r>
              <a:rPr lang="en-US" altLang="zh-CN" dirty="0"/>
              <a:t>80%</a:t>
            </a:r>
            <a:r>
              <a:rPr lang="zh-CN" altLang="en-US" dirty="0"/>
              <a:t>的时间是采用</a:t>
            </a:r>
            <a:r>
              <a:rPr lang="en-US" altLang="zh-CN" dirty="0"/>
              <a:t>[</a:t>
            </a:r>
            <a:r>
              <a:rPr lang="en" altLang="zh-CN" dirty="0"/>
              <a:t>mask]</a:t>
            </a:r>
            <a:r>
              <a:rPr lang="zh-CN" altLang="en" dirty="0"/>
              <a:t>，</a:t>
            </a:r>
            <a:r>
              <a:rPr lang="en" altLang="zh-CN" dirty="0"/>
              <a:t>my dog is hairy → my dog is [MASK]</a:t>
            </a:r>
          </a:p>
          <a:p>
            <a:r>
              <a:rPr lang="en" altLang="zh-CN" dirty="0"/>
              <a:t>10%</a:t>
            </a:r>
            <a:r>
              <a:rPr lang="zh-CN" altLang="en-US" dirty="0"/>
              <a:t>的时间是随机取一个词来代替</a:t>
            </a:r>
            <a:r>
              <a:rPr lang="en" altLang="zh-CN" dirty="0"/>
              <a:t>mask</a:t>
            </a:r>
            <a:r>
              <a:rPr lang="zh-CN" altLang="en-US" dirty="0"/>
              <a:t>的词，</a:t>
            </a:r>
            <a:r>
              <a:rPr lang="en" altLang="zh-CN" dirty="0"/>
              <a:t>my dog is hairy -&gt; my dog is apple</a:t>
            </a:r>
          </a:p>
          <a:p>
            <a:r>
              <a:rPr lang="en" altLang="zh-CN" dirty="0"/>
              <a:t>10%</a:t>
            </a:r>
            <a:r>
              <a:rPr lang="zh-CN" altLang="en-US" dirty="0"/>
              <a:t>的时间保持不变，</a:t>
            </a:r>
            <a:r>
              <a:rPr lang="en" altLang="zh-CN" dirty="0"/>
              <a:t>my dog is hairy -&gt; my dog is hairy</a:t>
            </a:r>
          </a:p>
          <a:p>
            <a:br>
              <a:rPr lang="en" altLang="zh-CN" dirty="0"/>
            </a:br>
            <a:endParaRPr lang="en-US" altLang="zh-CN" dirty="0"/>
          </a:p>
          <a:p>
            <a:endParaRPr lang="en-US" altLang="zh-CN" dirty="0"/>
          </a:p>
          <a:p>
            <a:pPr marL="0" indent="0">
              <a:buNone/>
            </a:pPr>
            <a:endParaRPr lang="en" altLang="zh-CN" b="1" dirty="0"/>
          </a:p>
          <a:p>
            <a:endParaRPr kumimoji="1" lang="zh-CN" altLang="en-US" dirty="0"/>
          </a:p>
        </p:txBody>
      </p:sp>
      <p:sp>
        <p:nvSpPr>
          <p:cNvPr id="3" name="标题 2">
            <a:extLst>
              <a:ext uri="{FF2B5EF4-FFF2-40B4-BE49-F238E27FC236}">
                <a16:creationId xmlns:a16="http://schemas.microsoft.com/office/drawing/2014/main" id="{CA030069-B655-B241-AB9A-7E1D40987704}"/>
              </a:ext>
            </a:extLst>
          </p:cNvPr>
          <p:cNvSpPr>
            <a:spLocks noGrp="1"/>
          </p:cNvSpPr>
          <p:nvPr>
            <p:ph type="title"/>
          </p:nvPr>
        </p:nvSpPr>
        <p:spPr/>
        <p:txBody>
          <a:bodyPr/>
          <a:lstStyle/>
          <a:p>
            <a:r>
              <a:rPr kumimoji="1" lang="en-US" altLang="zh-CN" dirty="0"/>
              <a:t>BERT</a:t>
            </a:r>
            <a:endParaRPr kumimoji="1" lang="zh-CN" altLang="en-US" dirty="0"/>
          </a:p>
        </p:txBody>
      </p:sp>
      <p:pic>
        <p:nvPicPr>
          <p:cNvPr id="5" name="图片 4">
            <a:extLst>
              <a:ext uri="{FF2B5EF4-FFF2-40B4-BE49-F238E27FC236}">
                <a16:creationId xmlns:a16="http://schemas.microsoft.com/office/drawing/2014/main" id="{1D2F2B32-758F-884C-9EF9-9827EB2AD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43" y="3407099"/>
            <a:ext cx="5740400" cy="622300"/>
          </a:xfrm>
          <a:prstGeom prst="rect">
            <a:avLst/>
          </a:prstGeom>
        </p:spPr>
      </p:pic>
    </p:spTree>
    <p:extLst>
      <p:ext uri="{BB962C8B-B14F-4D97-AF65-F5344CB8AC3E}">
        <p14:creationId xmlns:p14="http://schemas.microsoft.com/office/powerpoint/2010/main" val="740199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D305B56-0E16-8743-A569-D926360EFE2A}"/>
              </a:ext>
            </a:extLst>
          </p:cNvPr>
          <p:cNvSpPr>
            <a:spLocks noGrp="1"/>
          </p:cNvSpPr>
          <p:nvPr>
            <p:ph sz="quarter" idx="10"/>
          </p:nvPr>
        </p:nvSpPr>
        <p:spPr/>
        <p:txBody>
          <a:bodyPr/>
          <a:lstStyle/>
          <a:p>
            <a:r>
              <a:rPr kumimoji="1" lang="en-US" altLang="zh-CN" dirty="0"/>
              <a:t>2</a:t>
            </a:r>
            <a:r>
              <a:rPr kumimoji="1" lang="zh-CN" altLang="en-US" dirty="0"/>
              <a:t>）</a:t>
            </a:r>
            <a:r>
              <a:rPr lang="en" altLang="zh-CN" b="1" dirty="0"/>
              <a:t>Next Sentence Prediction</a:t>
            </a:r>
          </a:p>
          <a:p>
            <a:r>
              <a:rPr lang="zh-CN" altLang="en-US" dirty="0"/>
              <a:t>选择一些句子对</a:t>
            </a:r>
            <a:r>
              <a:rPr lang="en" altLang="zh-CN" dirty="0"/>
              <a:t>A</a:t>
            </a:r>
            <a:r>
              <a:rPr lang="zh-CN" altLang="en-US" dirty="0"/>
              <a:t>与</a:t>
            </a:r>
            <a:r>
              <a:rPr lang="en" altLang="zh-CN" dirty="0"/>
              <a:t>B</a:t>
            </a:r>
            <a:r>
              <a:rPr lang="zh-CN" altLang="en" dirty="0"/>
              <a:t>，</a:t>
            </a:r>
            <a:r>
              <a:rPr lang="zh-CN" altLang="en-US" dirty="0"/>
              <a:t>其中</a:t>
            </a:r>
            <a:r>
              <a:rPr lang="en-US" altLang="zh-CN" dirty="0"/>
              <a:t>50%</a:t>
            </a:r>
            <a:r>
              <a:rPr lang="zh-CN" altLang="en-US" dirty="0"/>
              <a:t>的数据</a:t>
            </a:r>
            <a:r>
              <a:rPr lang="en" altLang="zh-CN" dirty="0"/>
              <a:t>B</a:t>
            </a:r>
            <a:r>
              <a:rPr lang="zh-CN" altLang="en-US" dirty="0"/>
              <a:t>是</a:t>
            </a:r>
            <a:r>
              <a:rPr lang="en" altLang="zh-CN" dirty="0"/>
              <a:t>A</a:t>
            </a:r>
            <a:r>
              <a:rPr lang="zh-CN" altLang="en-US" dirty="0"/>
              <a:t>的下一条句子，剩余</a:t>
            </a:r>
            <a:r>
              <a:rPr lang="en-US" altLang="zh-CN" dirty="0"/>
              <a:t>50%</a:t>
            </a:r>
            <a:r>
              <a:rPr lang="zh-CN" altLang="en-US" dirty="0"/>
              <a:t>的数据</a:t>
            </a:r>
            <a:r>
              <a:rPr lang="en" altLang="zh-CN" dirty="0"/>
              <a:t>B</a:t>
            </a:r>
            <a:r>
              <a:rPr lang="zh-CN" altLang="en-US" dirty="0"/>
              <a:t>是语料库中随机选择的，学习其中的相关性</a:t>
            </a:r>
            <a:endParaRPr kumimoji="1" lang="zh-CN" altLang="en-US" dirty="0"/>
          </a:p>
        </p:txBody>
      </p:sp>
      <p:sp>
        <p:nvSpPr>
          <p:cNvPr id="3" name="标题 2">
            <a:extLst>
              <a:ext uri="{FF2B5EF4-FFF2-40B4-BE49-F238E27FC236}">
                <a16:creationId xmlns:a16="http://schemas.microsoft.com/office/drawing/2014/main" id="{F59FAC8D-1790-654F-A94A-6E2852A44411}"/>
              </a:ext>
            </a:extLst>
          </p:cNvPr>
          <p:cNvSpPr>
            <a:spLocks noGrp="1"/>
          </p:cNvSpPr>
          <p:nvPr>
            <p:ph type="title"/>
          </p:nvPr>
        </p:nvSpPr>
        <p:spPr/>
        <p:txBody>
          <a:bodyPr/>
          <a:lstStyle/>
          <a:p>
            <a:r>
              <a:rPr kumimoji="1" lang="en-US" altLang="zh-CN" dirty="0"/>
              <a:t>BERT</a:t>
            </a:r>
            <a:endParaRPr kumimoji="1" lang="zh-CN" altLang="en-US" dirty="0"/>
          </a:p>
        </p:txBody>
      </p:sp>
    </p:spTree>
    <p:extLst>
      <p:ext uri="{BB962C8B-B14F-4D97-AF65-F5344CB8AC3E}">
        <p14:creationId xmlns:p14="http://schemas.microsoft.com/office/powerpoint/2010/main" val="1789118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E1BA36D-B236-4848-9883-88DA5809BDC1}"/>
              </a:ext>
            </a:extLst>
          </p:cNvPr>
          <p:cNvSpPr>
            <a:spLocks noGrp="1"/>
          </p:cNvSpPr>
          <p:nvPr>
            <p:ph sz="quarter" idx="10"/>
          </p:nvPr>
        </p:nvSpPr>
        <p:spPr/>
        <p:txBody>
          <a:bodyPr/>
          <a:lstStyle/>
          <a:p>
            <a:r>
              <a:rPr kumimoji="1" lang="en-US" altLang="zh-CN" sz="2800" dirty="0"/>
              <a:t>1</a:t>
            </a:r>
            <a:r>
              <a:rPr kumimoji="1" lang="zh-CN" altLang="en-US" sz="2800" dirty="0"/>
              <a:t>） 分词</a:t>
            </a:r>
            <a:endParaRPr kumimoji="1" lang="en-US" altLang="zh-CN" sz="2800" dirty="0"/>
          </a:p>
          <a:p>
            <a:r>
              <a:rPr lang="en" altLang="zh-CN" dirty="0"/>
              <a:t>BERT</a:t>
            </a:r>
            <a:r>
              <a:rPr lang="zh-CN" altLang="en-US" dirty="0"/>
              <a:t>的输入词向量是三个向量之和：</a:t>
            </a:r>
          </a:p>
          <a:p>
            <a:r>
              <a:rPr lang="en" altLang="zh-CN" dirty="0"/>
              <a:t>Token Embedding</a:t>
            </a:r>
            <a:r>
              <a:rPr lang="zh-CN" altLang="en" dirty="0"/>
              <a:t>：</a:t>
            </a:r>
            <a:r>
              <a:rPr lang="en" altLang="zh-CN" dirty="0" err="1"/>
              <a:t>WordPiece</a:t>
            </a:r>
            <a:r>
              <a:rPr lang="en" altLang="zh-CN" dirty="0"/>
              <a:t> tokenization </a:t>
            </a:r>
            <a:r>
              <a:rPr lang="en" altLang="zh-CN" dirty="0" err="1"/>
              <a:t>subword</a:t>
            </a:r>
            <a:r>
              <a:rPr lang="zh-CN" altLang="en-US" dirty="0"/>
              <a:t>词向量。</a:t>
            </a:r>
            <a:br>
              <a:rPr lang="zh-CN" altLang="en-US" dirty="0"/>
            </a:br>
            <a:r>
              <a:rPr lang="en" altLang="zh-CN" dirty="0"/>
              <a:t>Segment Embedding</a:t>
            </a:r>
            <a:r>
              <a:rPr lang="zh-CN" altLang="en" dirty="0"/>
              <a:t>：</a:t>
            </a:r>
            <a:r>
              <a:rPr lang="zh-CN" altLang="en-US" dirty="0"/>
              <a:t>表明这个词属于哪个句子</a:t>
            </a:r>
            <a:br>
              <a:rPr lang="zh-CN" altLang="en-US" dirty="0"/>
            </a:br>
            <a:r>
              <a:rPr lang="en" altLang="zh-CN" dirty="0"/>
              <a:t>Position Embedding</a:t>
            </a:r>
            <a:r>
              <a:rPr lang="zh-CN" altLang="en" dirty="0"/>
              <a:t>：</a:t>
            </a:r>
            <a:r>
              <a:rPr lang="zh-CN" altLang="en-US" dirty="0"/>
              <a:t>学习出来的</a:t>
            </a:r>
            <a:r>
              <a:rPr lang="en" altLang="zh-CN" dirty="0"/>
              <a:t>embedding</a:t>
            </a:r>
            <a:r>
              <a:rPr lang="zh-CN" altLang="en-US" dirty="0"/>
              <a:t>向量。</a:t>
            </a:r>
            <a:endParaRPr lang="en-US" altLang="zh-CN" dirty="0"/>
          </a:p>
          <a:p>
            <a:endParaRPr lang="zh-CN" altLang="en-US" dirty="0"/>
          </a:p>
          <a:p>
            <a:endParaRPr kumimoji="1" lang="zh-CN" altLang="en-US" dirty="0"/>
          </a:p>
        </p:txBody>
      </p:sp>
      <p:sp>
        <p:nvSpPr>
          <p:cNvPr id="3" name="标题 2">
            <a:extLst>
              <a:ext uri="{FF2B5EF4-FFF2-40B4-BE49-F238E27FC236}">
                <a16:creationId xmlns:a16="http://schemas.microsoft.com/office/drawing/2014/main" id="{F8A734DA-1FB9-724A-9CB4-FE42C1F13F9F}"/>
              </a:ext>
            </a:extLst>
          </p:cNvPr>
          <p:cNvSpPr>
            <a:spLocks noGrp="1"/>
          </p:cNvSpPr>
          <p:nvPr>
            <p:ph type="title"/>
          </p:nvPr>
        </p:nvSpPr>
        <p:spPr/>
        <p:txBody>
          <a:bodyPr/>
          <a:lstStyle/>
          <a:p>
            <a:r>
              <a:rPr kumimoji="1" lang="zh-CN" altLang="en-US" dirty="0"/>
              <a:t>方法讲解</a:t>
            </a:r>
          </a:p>
        </p:txBody>
      </p:sp>
      <p:pic>
        <p:nvPicPr>
          <p:cNvPr id="4" name="图片 3">
            <a:extLst>
              <a:ext uri="{FF2B5EF4-FFF2-40B4-BE49-F238E27FC236}">
                <a16:creationId xmlns:a16="http://schemas.microsoft.com/office/drawing/2014/main" id="{E88F4266-AB4A-8A4C-B73F-ED7A7F7B0AC2}"/>
              </a:ext>
            </a:extLst>
          </p:cNvPr>
          <p:cNvPicPr>
            <a:picLocks noChangeAspect="1"/>
          </p:cNvPicPr>
          <p:nvPr/>
        </p:nvPicPr>
        <p:blipFill>
          <a:blip r:embed="rId2"/>
          <a:stretch>
            <a:fillRect/>
          </a:stretch>
        </p:blipFill>
        <p:spPr>
          <a:xfrm>
            <a:off x="768739" y="4146427"/>
            <a:ext cx="6654800" cy="2006600"/>
          </a:xfrm>
          <a:prstGeom prst="rect">
            <a:avLst/>
          </a:prstGeom>
        </p:spPr>
      </p:pic>
    </p:spTree>
    <p:extLst>
      <p:ext uri="{BB962C8B-B14F-4D97-AF65-F5344CB8AC3E}">
        <p14:creationId xmlns:p14="http://schemas.microsoft.com/office/powerpoint/2010/main" val="1131355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69392E3-A10F-2B41-B439-CD3CE6784DD8}"/>
              </a:ext>
            </a:extLst>
          </p:cNvPr>
          <p:cNvSpPr>
            <a:spLocks noGrp="1"/>
          </p:cNvSpPr>
          <p:nvPr>
            <p:ph sz="quarter" idx="10"/>
          </p:nvPr>
        </p:nvSpPr>
        <p:spPr/>
        <p:txBody>
          <a:bodyPr/>
          <a:lstStyle/>
          <a:p>
            <a:r>
              <a:rPr lang="zh-CN" altLang="en-US" dirty="0"/>
              <a:t>默认情况下，分词后句子首位会分别加上</a:t>
            </a:r>
            <a:r>
              <a:rPr lang="en-US" altLang="zh-CN" dirty="0"/>
              <a:t>[</a:t>
            </a:r>
            <a:r>
              <a:rPr lang="en" altLang="zh-CN" dirty="0"/>
              <a:t>CLS]</a:t>
            </a:r>
            <a:r>
              <a:rPr lang="zh-CN" altLang="en-US" dirty="0"/>
              <a:t>和</a:t>
            </a:r>
            <a:r>
              <a:rPr lang="en-US" altLang="zh-CN" dirty="0"/>
              <a:t>[</a:t>
            </a:r>
            <a:r>
              <a:rPr lang="en" altLang="zh-CN" dirty="0"/>
              <a:t>SEP]</a:t>
            </a:r>
            <a:r>
              <a:rPr lang="zh-CN" altLang="en-US" dirty="0"/>
              <a:t>标记，其中</a:t>
            </a:r>
            <a:r>
              <a:rPr lang="en-US" altLang="zh-CN" dirty="0"/>
              <a:t>[</a:t>
            </a:r>
            <a:r>
              <a:rPr lang="en" altLang="zh-CN" dirty="0"/>
              <a:t>CLS]</a:t>
            </a:r>
            <a:r>
              <a:rPr lang="zh-CN" altLang="en-US" dirty="0"/>
              <a:t>位置对应的输出向量是能代表整句的句向量，而</a:t>
            </a:r>
            <a:r>
              <a:rPr lang="en-US" altLang="zh-CN" dirty="0"/>
              <a:t>[</a:t>
            </a:r>
            <a:r>
              <a:rPr lang="en" altLang="zh-CN" dirty="0"/>
              <a:t>SEP]</a:t>
            </a:r>
            <a:r>
              <a:rPr lang="zh-CN" altLang="en-US" dirty="0"/>
              <a:t>则是句间的分隔符，其余部分则是单字输出（对于中文来说）。</a:t>
            </a:r>
            <a:endParaRPr kumimoji="1" lang="zh-CN" altLang="en-US" dirty="0"/>
          </a:p>
          <a:p>
            <a:endParaRPr kumimoji="1" lang="en-US" altLang="zh-CN" dirty="0"/>
          </a:p>
          <a:p>
            <a:endParaRPr kumimoji="1" lang="en-US" altLang="zh-CN" dirty="0"/>
          </a:p>
        </p:txBody>
      </p:sp>
      <p:sp>
        <p:nvSpPr>
          <p:cNvPr id="3" name="标题 2">
            <a:extLst>
              <a:ext uri="{FF2B5EF4-FFF2-40B4-BE49-F238E27FC236}">
                <a16:creationId xmlns:a16="http://schemas.microsoft.com/office/drawing/2014/main" id="{E739A99B-5D70-504F-AA37-C1BD2851C585}"/>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A26D71F2-FE51-0B45-85D3-97F63D10FFCE}"/>
              </a:ext>
            </a:extLst>
          </p:cNvPr>
          <p:cNvPicPr>
            <a:picLocks noChangeAspect="1"/>
          </p:cNvPicPr>
          <p:nvPr/>
        </p:nvPicPr>
        <p:blipFill>
          <a:blip r:embed="rId2"/>
          <a:stretch>
            <a:fillRect/>
          </a:stretch>
        </p:blipFill>
        <p:spPr>
          <a:xfrm>
            <a:off x="1197947" y="3143127"/>
            <a:ext cx="6654800" cy="2006600"/>
          </a:xfrm>
          <a:prstGeom prst="rect">
            <a:avLst/>
          </a:prstGeom>
        </p:spPr>
      </p:pic>
    </p:spTree>
    <p:extLst>
      <p:ext uri="{BB962C8B-B14F-4D97-AF65-F5344CB8AC3E}">
        <p14:creationId xmlns:p14="http://schemas.microsoft.com/office/powerpoint/2010/main" val="2050440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7765A34-57DE-CF4E-8B21-616F72A14071}"/>
              </a:ext>
            </a:extLst>
          </p:cNvPr>
          <p:cNvSpPr>
            <a:spLocks noGrp="1"/>
          </p:cNvSpPr>
          <p:nvPr>
            <p:ph sz="quarter" idx="10"/>
          </p:nvPr>
        </p:nvSpPr>
        <p:spPr/>
        <p:txBody>
          <a:bodyPr/>
          <a:lstStyle/>
          <a:p>
            <a:endParaRPr kumimoji="1" lang="zh-CN" altLang="en-US" dirty="0"/>
          </a:p>
        </p:txBody>
      </p:sp>
      <p:sp>
        <p:nvSpPr>
          <p:cNvPr id="3" name="标题 2">
            <a:extLst>
              <a:ext uri="{FF2B5EF4-FFF2-40B4-BE49-F238E27FC236}">
                <a16:creationId xmlns:a16="http://schemas.microsoft.com/office/drawing/2014/main" id="{8367A567-4A1F-884D-A968-AFB9C043A113}"/>
              </a:ext>
            </a:extLst>
          </p:cNvPr>
          <p:cNvSpPr>
            <a:spLocks noGrp="1"/>
          </p:cNvSpPr>
          <p:nvPr>
            <p:ph type="title"/>
          </p:nvPr>
        </p:nvSpPr>
        <p:spPr/>
        <p:txBody>
          <a:bodyPr/>
          <a:lstStyle/>
          <a:p>
            <a:r>
              <a:rPr kumimoji="1" lang="zh-CN" altLang="en-US" dirty="0"/>
              <a:t>重新编码类别</a:t>
            </a:r>
          </a:p>
        </p:txBody>
      </p:sp>
      <p:pic>
        <p:nvPicPr>
          <p:cNvPr id="5" name="图片 4">
            <a:extLst>
              <a:ext uri="{FF2B5EF4-FFF2-40B4-BE49-F238E27FC236}">
                <a16:creationId xmlns:a16="http://schemas.microsoft.com/office/drawing/2014/main" id="{59687059-3A01-46B6-96F4-BC5F21788275}"/>
              </a:ext>
            </a:extLst>
          </p:cNvPr>
          <p:cNvPicPr>
            <a:picLocks noChangeAspect="1"/>
          </p:cNvPicPr>
          <p:nvPr/>
        </p:nvPicPr>
        <p:blipFill>
          <a:blip r:embed="rId2"/>
          <a:stretch>
            <a:fillRect/>
          </a:stretch>
        </p:blipFill>
        <p:spPr>
          <a:xfrm>
            <a:off x="373678" y="2774079"/>
            <a:ext cx="8612854" cy="2744695"/>
          </a:xfrm>
          <a:prstGeom prst="rect">
            <a:avLst/>
          </a:prstGeom>
        </p:spPr>
      </p:pic>
    </p:spTree>
    <p:extLst>
      <p:ext uri="{BB962C8B-B14F-4D97-AF65-F5344CB8AC3E}">
        <p14:creationId xmlns:p14="http://schemas.microsoft.com/office/powerpoint/2010/main" val="4153625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7765A34-57DE-CF4E-8B21-616F72A14071}"/>
              </a:ext>
            </a:extLst>
          </p:cNvPr>
          <p:cNvSpPr>
            <a:spLocks noGrp="1"/>
          </p:cNvSpPr>
          <p:nvPr>
            <p:ph sz="quarter" idx="10"/>
          </p:nvPr>
        </p:nvSpPr>
        <p:spPr/>
        <p:txBody>
          <a:bodyPr/>
          <a:lstStyle/>
          <a:p>
            <a:endParaRPr kumimoji="1" lang="zh-CN" altLang="en-US" dirty="0"/>
          </a:p>
        </p:txBody>
      </p:sp>
      <p:sp>
        <p:nvSpPr>
          <p:cNvPr id="3" name="标题 2">
            <a:extLst>
              <a:ext uri="{FF2B5EF4-FFF2-40B4-BE49-F238E27FC236}">
                <a16:creationId xmlns:a16="http://schemas.microsoft.com/office/drawing/2014/main" id="{8367A567-4A1F-884D-A968-AFB9C043A113}"/>
              </a:ext>
            </a:extLst>
          </p:cNvPr>
          <p:cNvSpPr>
            <a:spLocks noGrp="1"/>
          </p:cNvSpPr>
          <p:nvPr>
            <p:ph type="title"/>
          </p:nvPr>
        </p:nvSpPr>
        <p:spPr/>
        <p:txBody>
          <a:bodyPr/>
          <a:lstStyle/>
          <a:p>
            <a:r>
              <a:rPr kumimoji="1" lang="zh-CN" altLang="en-US" dirty="0"/>
              <a:t>构建</a:t>
            </a:r>
            <a:r>
              <a:rPr kumimoji="1" lang="en-US" altLang="zh-CN" dirty="0"/>
              <a:t>token</a:t>
            </a:r>
            <a:r>
              <a:rPr kumimoji="1" lang="zh-CN" altLang="en-US" dirty="0"/>
              <a:t>词典</a:t>
            </a:r>
          </a:p>
        </p:txBody>
      </p:sp>
      <p:pic>
        <p:nvPicPr>
          <p:cNvPr id="8" name="图片 7">
            <a:extLst>
              <a:ext uri="{FF2B5EF4-FFF2-40B4-BE49-F238E27FC236}">
                <a16:creationId xmlns:a16="http://schemas.microsoft.com/office/drawing/2014/main" id="{456CAFD7-9B49-4EBF-9E0E-69CB68B453F3}"/>
              </a:ext>
            </a:extLst>
          </p:cNvPr>
          <p:cNvPicPr>
            <a:picLocks noChangeAspect="1"/>
          </p:cNvPicPr>
          <p:nvPr/>
        </p:nvPicPr>
        <p:blipFill>
          <a:blip r:embed="rId2"/>
          <a:stretch>
            <a:fillRect/>
          </a:stretch>
        </p:blipFill>
        <p:spPr>
          <a:xfrm>
            <a:off x="911453" y="3494082"/>
            <a:ext cx="7439079" cy="1190634"/>
          </a:xfrm>
          <a:prstGeom prst="rect">
            <a:avLst/>
          </a:prstGeom>
        </p:spPr>
      </p:pic>
      <p:pic>
        <p:nvPicPr>
          <p:cNvPr id="10" name="图片 9">
            <a:extLst>
              <a:ext uri="{FF2B5EF4-FFF2-40B4-BE49-F238E27FC236}">
                <a16:creationId xmlns:a16="http://schemas.microsoft.com/office/drawing/2014/main" id="{0023D18E-AAA3-4798-8118-F5BEA9CD5820}"/>
              </a:ext>
            </a:extLst>
          </p:cNvPr>
          <p:cNvPicPr>
            <a:picLocks noChangeAspect="1"/>
          </p:cNvPicPr>
          <p:nvPr/>
        </p:nvPicPr>
        <p:blipFill>
          <a:blip r:embed="rId3"/>
          <a:stretch>
            <a:fillRect/>
          </a:stretch>
        </p:blipFill>
        <p:spPr>
          <a:xfrm>
            <a:off x="911452" y="4804638"/>
            <a:ext cx="7439079" cy="442916"/>
          </a:xfrm>
          <a:prstGeom prst="rect">
            <a:avLst/>
          </a:prstGeom>
        </p:spPr>
      </p:pic>
      <p:pic>
        <p:nvPicPr>
          <p:cNvPr id="12" name="图片 11">
            <a:extLst>
              <a:ext uri="{FF2B5EF4-FFF2-40B4-BE49-F238E27FC236}">
                <a16:creationId xmlns:a16="http://schemas.microsoft.com/office/drawing/2014/main" id="{9C916FDD-3B90-4FC5-AB77-A9C5E6FCF694}"/>
              </a:ext>
            </a:extLst>
          </p:cNvPr>
          <p:cNvPicPr>
            <a:picLocks noChangeAspect="1"/>
          </p:cNvPicPr>
          <p:nvPr/>
        </p:nvPicPr>
        <p:blipFill>
          <a:blip r:embed="rId4"/>
          <a:stretch>
            <a:fillRect/>
          </a:stretch>
        </p:blipFill>
        <p:spPr>
          <a:xfrm>
            <a:off x="923100" y="5283207"/>
            <a:ext cx="7448604" cy="328615"/>
          </a:xfrm>
          <a:prstGeom prst="rect">
            <a:avLst/>
          </a:prstGeom>
        </p:spPr>
      </p:pic>
      <p:pic>
        <p:nvPicPr>
          <p:cNvPr id="14" name="图片 13">
            <a:extLst>
              <a:ext uri="{FF2B5EF4-FFF2-40B4-BE49-F238E27FC236}">
                <a16:creationId xmlns:a16="http://schemas.microsoft.com/office/drawing/2014/main" id="{A3F1CDEF-BBEF-4632-80C0-3B99336827F6}"/>
              </a:ext>
            </a:extLst>
          </p:cNvPr>
          <p:cNvPicPr>
            <a:picLocks noChangeAspect="1"/>
          </p:cNvPicPr>
          <p:nvPr/>
        </p:nvPicPr>
        <p:blipFill>
          <a:blip r:embed="rId5"/>
          <a:stretch>
            <a:fillRect/>
          </a:stretch>
        </p:blipFill>
        <p:spPr>
          <a:xfrm>
            <a:off x="937387" y="5643281"/>
            <a:ext cx="7434317" cy="619130"/>
          </a:xfrm>
          <a:prstGeom prst="rect">
            <a:avLst/>
          </a:prstGeom>
        </p:spPr>
      </p:pic>
      <p:pic>
        <p:nvPicPr>
          <p:cNvPr id="16" name="图片 15">
            <a:extLst>
              <a:ext uri="{FF2B5EF4-FFF2-40B4-BE49-F238E27FC236}">
                <a16:creationId xmlns:a16="http://schemas.microsoft.com/office/drawing/2014/main" id="{52FF87F9-3151-4B17-AF45-16522044CC77}"/>
              </a:ext>
            </a:extLst>
          </p:cNvPr>
          <p:cNvPicPr>
            <a:picLocks noChangeAspect="1"/>
          </p:cNvPicPr>
          <p:nvPr/>
        </p:nvPicPr>
        <p:blipFill>
          <a:blip r:embed="rId6"/>
          <a:stretch>
            <a:fillRect/>
          </a:stretch>
        </p:blipFill>
        <p:spPr>
          <a:xfrm>
            <a:off x="937387" y="6333718"/>
            <a:ext cx="7486705" cy="309565"/>
          </a:xfrm>
          <a:prstGeom prst="rect">
            <a:avLst/>
          </a:prstGeom>
        </p:spPr>
      </p:pic>
      <p:pic>
        <p:nvPicPr>
          <p:cNvPr id="15" name="图片 14">
            <a:extLst>
              <a:ext uri="{FF2B5EF4-FFF2-40B4-BE49-F238E27FC236}">
                <a16:creationId xmlns:a16="http://schemas.microsoft.com/office/drawing/2014/main" id="{D0D84ABC-3F15-439F-A115-6288D0376A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7927" y="2098327"/>
            <a:ext cx="7439079" cy="1390482"/>
          </a:xfrm>
          <a:prstGeom prst="rect">
            <a:avLst/>
          </a:prstGeom>
        </p:spPr>
      </p:pic>
    </p:spTree>
    <p:extLst>
      <p:ext uri="{BB962C8B-B14F-4D97-AF65-F5344CB8AC3E}">
        <p14:creationId xmlns:p14="http://schemas.microsoft.com/office/powerpoint/2010/main" val="4094248776"/>
      </p:ext>
    </p:extLst>
  </p:cSld>
  <p:clrMapOvr>
    <a:masterClrMapping/>
  </p:clrMapOvr>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4078</TotalTime>
  <Words>935</Words>
  <Application>Microsoft Macintosh PowerPoint</Application>
  <PresentationFormat>全屏显示(4:3)</PresentationFormat>
  <Paragraphs>69</Paragraphs>
  <Slides>26</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26</vt:i4>
      </vt:variant>
    </vt:vector>
  </HeadingPairs>
  <TitlesOfParts>
    <vt:vector size="32" baseType="lpstr">
      <vt:lpstr>等线</vt:lpstr>
      <vt:lpstr>等线 Light</vt:lpstr>
      <vt:lpstr>微软雅黑</vt:lpstr>
      <vt:lpstr>Arial</vt:lpstr>
      <vt:lpstr>Calibri</vt:lpstr>
      <vt:lpstr>2016-VI主题-蓝</vt:lpstr>
      <vt:lpstr>基于keras-bert的关系抽取</vt:lpstr>
      <vt:lpstr>目录</vt:lpstr>
      <vt:lpstr>原理</vt:lpstr>
      <vt:lpstr>BERT</vt:lpstr>
      <vt:lpstr>BERT</vt:lpstr>
      <vt:lpstr>方法讲解</vt:lpstr>
      <vt:lpstr>PowerPoint 演示文稿</vt:lpstr>
      <vt:lpstr>重新编码类别</vt:lpstr>
      <vt:lpstr>构建token词典</vt:lpstr>
      <vt:lpstr>重构分词器</vt:lpstr>
      <vt:lpstr>数据的输入输出</vt:lpstr>
      <vt:lpstr>训练用的生成数据</vt:lpstr>
      <vt:lpstr>训练用的生成数据</vt:lpstr>
      <vt:lpstr>训练用的生成数据</vt:lpstr>
      <vt:lpstr>训练用的生成数据</vt:lpstr>
      <vt:lpstr>模型结构</vt:lpstr>
      <vt:lpstr>模型结构</vt:lpstr>
      <vt:lpstr>损失函数部分</vt:lpstr>
      <vt:lpstr>设置优化器</vt:lpstr>
      <vt:lpstr>设置优化器</vt:lpstr>
      <vt:lpstr>训练、评估、测试</vt:lpstr>
      <vt:lpstr>实验</vt:lpstr>
      <vt:lpstr>训练过程</vt:lpstr>
      <vt:lpstr>PowerPoint 演示文稿</vt:lpstr>
      <vt:lpstr>实验结果</vt:lpstr>
      <vt:lpstr>谢谢！</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Microsoft Office User</cp:lastModifiedBy>
  <cp:revision>367</cp:revision>
  <dcterms:created xsi:type="dcterms:W3CDTF">2016-04-20T02:59:17Z</dcterms:created>
  <dcterms:modified xsi:type="dcterms:W3CDTF">2020-12-24T00:19:55Z</dcterms:modified>
</cp:coreProperties>
</file>